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7" r:id="rId5"/>
    <p:sldId id="280" r:id="rId6"/>
    <p:sldId id="287" r:id="rId7"/>
    <p:sldId id="281" r:id="rId8"/>
    <p:sldId id="283" r:id="rId9"/>
    <p:sldId id="285" r:id="rId10"/>
    <p:sldId id="284" r:id="rId11"/>
    <p:sldId id="286" r:id="rId12"/>
    <p:sldId id="288" r:id="rId13"/>
    <p:sldId id="290" r:id="rId14"/>
    <p:sldId id="291" r:id="rId15"/>
    <p:sldId id="292" r:id="rId16"/>
    <p:sldId id="297" r:id="rId17"/>
    <p:sldId id="293" r:id="rId18"/>
    <p:sldId id="294" r:id="rId19"/>
    <p:sldId id="295" r:id="rId20"/>
    <p:sldId id="296" r:id="rId21"/>
    <p:sldId id="298" r:id="rId22"/>
    <p:sldId id="29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3">
          <p15:clr>
            <a:srgbClr val="A4A3A4"/>
          </p15:clr>
        </p15:guide>
        <p15:guide id="2" orient="horz" pos="1503">
          <p15:clr>
            <a:srgbClr val="A4A3A4"/>
          </p15:clr>
        </p15:guide>
        <p15:guide id="3" orient="horz" pos="3863">
          <p15:clr>
            <a:srgbClr val="A4A3A4"/>
          </p15:clr>
        </p15:guide>
        <p15:guide id="4" orient="horz" pos="1009">
          <p15:clr>
            <a:srgbClr val="A4A3A4"/>
          </p15:clr>
        </p15:guide>
        <p15:guide id="5" pos="5599">
          <p15:clr>
            <a:srgbClr val="A4A3A4"/>
          </p15:clr>
        </p15:guide>
        <p15:guide id="6" pos="1818">
          <p15:clr>
            <a:srgbClr val="A4A3A4"/>
          </p15:clr>
        </p15:guide>
        <p15:guide id="7" pos="153">
          <p15:clr>
            <a:srgbClr val="A4A3A4"/>
          </p15:clr>
        </p15:guide>
        <p15:guide id="8" pos="16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8657"/>
    <a:srgbClr val="A9976A"/>
    <a:srgbClr val="837752"/>
    <a:srgbClr val="AC9660"/>
    <a:srgbClr val="FFE411"/>
    <a:srgbClr val="FFFFFF"/>
    <a:srgbClr val="FED91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61" autoAdjust="0"/>
    <p:restoredTop sz="94651" autoAdjust="0"/>
  </p:normalViewPr>
  <p:slideViewPr>
    <p:cSldViewPr snapToGrid="0" snapToObjects="1">
      <p:cViewPr varScale="1">
        <p:scale>
          <a:sx n="143" d="100"/>
          <a:sy n="143" d="100"/>
        </p:scale>
        <p:origin x="968" y="200"/>
      </p:cViewPr>
      <p:guideLst>
        <p:guide orient="horz" pos="4003"/>
        <p:guide orient="horz" pos="1503"/>
        <p:guide orient="horz" pos="3863"/>
        <p:guide orient="horz" pos="1009"/>
        <p:guide pos="5599"/>
        <p:guide pos="1818"/>
        <p:guide pos="153"/>
        <p:guide pos="16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7098F-87C7-3046-B8E1-0317C0D8D9C4}" type="datetimeFigureOut">
              <a:rPr lang="en-US" smtClean="0"/>
              <a:t>3/18/25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41DC2-B95D-474E-A103-7B49B85400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92522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074A2-D88D-8F43-B619-246CA3905610}" type="datetimeFigureOut">
              <a:rPr lang="en-US" smtClean="0"/>
              <a:t>3/18/25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Click to edit Master text styles</a:t>
            </a:r>
          </a:p>
          <a:p>
            <a:pPr lvl="1"/>
            <a:r>
              <a:rPr lang="nl-NL"/>
              <a:t>Second level</a:t>
            </a:r>
          </a:p>
          <a:p>
            <a:pPr lvl="2"/>
            <a:r>
              <a:rPr lang="nl-NL"/>
              <a:t>Third level</a:t>
            </a:r>
          </a:p>
          <a:p>
            <a:pPr lvl="3"/>
            <a:r>
              <a:rPr lang="nl-NL"/>
              <a:t>Fourth level</a:t>
            </a:r>
          </a:p>
          <a:p>
            <a:pPr lvl="4"/>
            <a:r>
              <a:rPr lang="nl-NL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542CC-6F26-A34B-8E15-4341DD4E0F8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0998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Afbeelding 4">
            <a:extLst>
              <a:ext uri="{FF2B5EF4-FFF2-40B4-BE49-F238E27FC236}">
                <a16:creationId xmlns:a16="http://schemas.microsoft.com/office/drawing/2014/main" id="{3E43DDCB-339E-4C3A-9E9E-C22943510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907" y="1624877"/>
            <a:ext cx="3997787" cy="2545109"/>
          </a:xfrm>
          <a:prstGeom prst="rect">
            <a:avLst/>
          </a:prstGeom>
        </p:spPr>
      </p:pic>
      <p:sp>
        <p:nvSpPr>
          <p:cNvPr id="29" name="Tijdelijke aanduiding voor tekst 28">
            <a:extLst>
              <a:ext uri="{FF2B5EF4-FFF2-40B4-BE49-F238E27FC236}">
                <a16:creationId xmlns:a16="http://schemas.microsoft.com/office/drawing/2014/main" id="{FDED8E11-341A-45D2-85B1-F7C4DB5323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926" y="5095875"/>
            <a:ext cx="7839075" cy="1009650"/>
          </a:xfrm>
        </p:spPr>
        <p:txBody>
          <a:bodyPr>
            <a:normAutofit/>
          </a:bodyPr>
          <a:lstStyle>
            <a:lvl1pPr marL="0" indent="0">
              <a:buNone/>
              <a:defRPr lang="en-GB" sz="2475" b="0" i="0" u="none" strike="noStrike" cap="none" spc="0" baseline="0" dirty="0">
                <a:ln>
                  <a:noFill/>
                </a:ln>
                <a:solidFill>
                  <a:srgbClr val="000000"/>
                </a:solidFill>
                <a:uFillTx/>
                <a:latin typeface="Avenir Next Condensed"/>
                <a:ea typeface="Avenir Next Condensed Medium"/>
                <a:cs typeface="Avenir Next Condensed Medium"/>
                <a:sym typeface="Avenir Next Condensed Medium"/>
              </a:defRPr>
            </a:lvl1pPr>
          </a:lstStyle>
          <a:p>
            <a:pPr lvl="0"/>
            <a:r>
              <a:rPr lang="nl-NL" dirty="0"/>
              <a:t>VOORBEELD VAN EEN ONDERTITEL</a:t>
            </a:r>
            <a:endParaRPr lang="en-GB" dirty="0"/>
          </a:p>
        </p:txBody>
      </p:sp>
      <p:sp>
        <p:nvSpPr>
          <p:cNvPr id="34" name="Tijdelijke aanduiding voor tekst 33">
            <a:extLst>
              <a:ext uri="{FF2B5EF4-FFF2-40B4-BE49-F238E27FC236}">
                <a16:creationId xmlns:a16="http://schemas.microsoft.com/office/drawing/2014/main" id="{D9C3A310-643B-4139-9F62-77D0667471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9925" y="1196299"/>
            <a:ext cx="7844102" cy="588915"/>
          </a:xfrm>
        </p:spPr>
        <p:txBody>
          <a:bodyPr anchor="b">
            <a:noAutofit/>
          </a:bodyPr>
          <a:lstStyle>
            <a:lvl1pPr marL="0" indent="0">
              <a:buNone/>
              <a:defRPr lang="nl-NL" sz="1846" b="0" kern="1200" baseline="0" dirty="0" smtClean="0">
                <a:solidFill>
                  <a:srgbClr val="E50856"/>
                </a:solidFill>
                <a:latin typeface="Avenir Next Condensed"/>
                <a:ea typeface="Avenir Next Condensed Demi Bold"/>
                <a:cs typeface="Avenir Next Condensed Demi Bold"/>
                <a:sym typeface="Avenir Next Condensed Demi Bold"/>
              </a:defRPr>
            </a:lvl1pPr>
          </a:lstStyle>
          <a:p>
            <a:pPr lvl="0"/>
            <a:r>
              <a:rPr lang="nl-NL" dirty="0"/>
              <a:t>NAAM OPLEIDING/FACULTEIT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3983EC9-36B1-B744-A87D-1AA0BEB38B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9925" y="1895907"/>
            <a:ext cx="7839075" cy="3089275"/>
          </a:xfrm>
        </p:spPr>
        <p:txBody>
          <a:bodyPr>
            <a:normAutofit/>
          </a:bodyPr>
          <a:lstStyle>
            <a:lvl1pPr marL="0" indent="0">
              <a:buNone/>
              <a:defRPr sz="6750" b="1">
                <a:latin typeface="Avenir Next Condensed" panose="020B0506020202020204" pitchFamily="34" charset="0"/>
              </a:defRPr>
            </a:lvl1pPr>
          </a:lstStyle>
          <a:p>
            <a:r>
              <a:rPr lang="nl-NL" dirty="0"/>
              <a:t>VOORBEELD VAN EEN TITEL_</a:t>
            </a:r>
          </a:p>
        </p:txBody>
      </p:sp>
    </p:spTree>
    <p:extLst>
      <p:ext uri="{BB962C8B-B14F-4D97-AF65-F5344CB8AC3E}">
        <p14:creationId xmlns:p14="http://schemas.microsoft.com/office/powerpoint/2010/main" val="3585006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A991A77-E592-4927-BAD8-5D3406246A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925638"/>
            <a:ext cx="7886700" cy="4259262"/>
          </a:xfrm>
        </p:spPr>
        <p:txBody>
          <a:bodyPr>
            <a:normAutofit/>
          </a:bodyPr>
          <a:lstStyle>
            <a:lvl1pPr marL="0" indent="0">
              <a:spcBef>
                <a:spcPts val="750"/>
              </a:spcBef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nl-NL" dirty="0"/>
              <a:t>Voorbeeldtekst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13B7015-BB4D-A84E-84E4-520C33B85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>
              <a:defRPr sz="3200">
                <a:solidFill>
                  <a:srgbClr val="E50056"/>
                </a:solidFill>
              </a:defRPr>
            </a:lvl1pPr>
          </a:lstStyle>
          <a:p>
            <a:r>
              <a:rPr lang="nl-NL" dirty="0"/>
              <a:t>VOORBEELD VAN EEN ONDERWERP</a:t>
            </a:r>
          </a:p>
        </p:txBody>
      </p:sp>
    </p:spTree>
    <p:extLst>
      <p:ext uri="{BB962C8B-B14F-4D97-AF65-F5344CB8AC3E}">
        <p14:creationId xmlns:p14="http://schemas.microsoft.com/office/powerpoint/2010/main" val="2631550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4">
            <a:extLst>
              <a:ext uri="{FF2B5EF4-FFF2-40B4-BE49-F238E27FC236}">
                <a16:creationId xmlns:a16="http://schemas.microsoft.com/office/drawing/2014/main" id="{04E48767-DBA0-4144-B07A-E0457FACAB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925638"/>
            <a:ext cx="3943350" cy="4259262"/>
          </a:xfrm>
        </p:spPr>
        <p:txBody>
          <a:bodyPr>
            <a:normAutofit/>
          </a:bodyPr>
          <a:lstStyle>
            <a:lvl1pPr marL="0" indent="0">
              <a:spcBef>
                <a:spcPts val="750"/>
              </a:spcBef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nl-NL" dirty="0"/>
              <a:t>Voorbeeldtekst</a:t>
            </a:r>
          </a:p>
        </p:txBody>
      </p:sp>
      <p:sp>
        <p:nvSpPr>
          <p:cNvPr id="4" name="Titel 6">
            <a:extLst>
              <a:ext uri="{FF2B5EF4-FFF2-40B4-BE49-F238E27FC236}">
                <a16:creationId xmlns:a16="http://schemas.microsoft.com/office/drawing/2014/main" id="{24158585-8C9B-2444-8413-2968F1CB97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65129"/>
            <a:ext cx="7886700" cy="1325563"/>
          </a:xfrm>
        </p:spPr>
        <p:txBody>
          <a:bodyPr anchor="b">
            <a:normAutofit/>
          </a:bodyPr>
          <a:lstStyle>
            <a:lvl1pPr>
              <a:defRPr sz="3200">
                <a:solidFill>
                  <a:srgbClr val="E50056"/>
                </a:solidFill>
              </a:defRPr>
            </a:lvl1pPr>
          </a:lstStyle>
          <a:p>
            <a:r>
              <a:rPr lang="nl-NL" dirty="0"/>
              <a:t>VOORBEELD VAN EEN ONDERWERP</a:t>
            </a:r>
          </a:p>
        </p:txBody>
      </p:sp>
    </p:spTree>
    <p:extLst>
      <p:ext uri="{BB962C8B-B14F-4D97-AF65-F5344CB8AC3E}">
        <p14:creationId xmlns:p14="http://schemas.microsoft.com/office/powerpoint/2010/main" val="4674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Tekst en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260C8E6A-14DF-4CBC-B795-FDA284EC471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14902" y="1917701"/>
            <a:ext cx="3600450" cy="4259263"/>
          </a:xfrm>
        </p:spPr>
        <p:txBody>
          <a:bodyPr>
            <a:normAutofit/>
          </a:bodyPr>
          <a:lstStyle>
            <a:lvl1pPr>
              <a:defRPr sz="1275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nl-NL"/>
              <a:t>Klik op het pictogram als u een afbeelding wilt toevoegen</a:t>
            </a:r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BF1329CB-FA5D-45B5-AA42-AC585215A1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1925638"/>
            <a:ext cx="3943350" cy="4259262"/>
          </a:xfrm>
        </p:spPr>
        <p:txBody>
          <a:bodyPr>
            <a:normAutofit/>
          </a:bodyPr>
          <a:lstStyle>
            <a:lvl1pPr marL="0" indent="0">
              <a:spcBef>
                <a:spcPts val="750"/>
              </a:spcBef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nl-NL" dirty="0"/>
              <a:t>Voorbeeldtekst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70688633-6D41-064D-B005-BBA9338D0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65129"/>
            <a:ext cx="7886700" cy="1325563"/>
          </a:xfrm>
        </p:spPr>
        <p:txBody>
          <a:bodyPr anchor="b">
            <a:normAutofit/>
          </a:bodyPr>
          <a:lstStyle>
            <a:lvl1pPr>
              <a:defRPr sz="3200">
                <a:solidFill>
                  <a:srgbClr val="E50056"/>
                </a:solidFill>
              </a:defRPr>
            </a:lvl1pPr>
          </a:lstStyle>
          <a:p>
            <a:r>
              <a:rPr lang="nl-NL" dirty="0"/>
              <a:t>VOORBEELD VAN EEN ONDERWERP</a:t>
            </a:r>
          </a:p>
        </p:txBody>
      </p:sp>
    </p:spTree>
    <p:extLst>
      <p:ext uri="{BB962C8B-B14F-4D97-AF65-F5344CB8AC3E}">
        <p14:creationId xmlns:p14="http://schemas.microsoft.com/office/powerpoint/2010/main" val="335136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bbe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4B8653B3-70AE-4E3E-9A4D-3EAF4B4F4A9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14900" y="1778434"/>
            <a:ext cx="3600450" cy="413103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nl-NL" dirty="0"/>
              <a:t>Klik om een tekst toe te voegen</a:t>
            </a:r>
            <a:endParaRPr lang="en-GB" dirty="0"/>
          </a:p>
        </p:txBody>
      </p:sp>
      <p:sp>
        <p:nvSpPr>
          <p:cNvPr id="10" name="Tijdelijke aanduiding voor tekst 4">
            <a:extLst>
              <a:ext uri="{FF2B5EF4-FFF2-40B4-BE49-F238E27FC236}">
                <a16:creationId xmlns:a16="http://schemas.microsoft.com/office/drawing/2014/main" id="{60C7571E-BBB1-4DDF-9329-A0C028CAE8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778434"/>
            <a:ext cx="3600450" cy="413103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</a:lstStyle>
          <a:p>
            <a:pPr lvl="0"/>
            <a:r>
              <a:rPr lang="nl-NL" dirty="0"/>
              <a:t>Klik om een tekst toe te voegen</a:t>
            </a:r>
            <a:endParaRPr lang="en-GB" dirty="0"/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CE54818A-2359-4656-8BAE-BA7A617F31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8650" y="2279280"/>
            <a:ext cx="3600450" cy="3905622"/>
          </a:xfrm>
        </p:spPr>
        <p:txBody>
          <a:bodyPr>
            <a:normAutofit/>
          </a:bodyPr>
          <a:lstStyle>
            <a:lvl1pPr marL="0" indent="0">
              <a:spcBef>
                <a:spcPts val="750"/>
              </a:spcBef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nl-NL" dirty="0"/>
              <a:t>Voorbeeldtekst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750B259D-85C8-43A7-A164-0E5FF89B8B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14900" y="2279280"/>
            <a:ext cx="3600450" cy="3905622"/>
          </a:xfrm>
        </p:spPr>
        <p:txBody>
          <a:bodyPr>
            <a:normAutofit/>
          </a:bodyPr>
          <a:lstStyle>
            <a:lvl1pPr marL="0" indent="0">
              <a:spcBef>
                <a:spcPts val="750"/>
              </a:spcBef>
              <a:buFont typeface="Arial" panose="020B0604020202020204" pitchFamily="34" charset="0"/>
              <a:buNone/>
              <a:defRPr sz="2000"/>
            </a:lvl1pPr>
          </a:lstStyle>
          <a:p>
            <a:pPr lvl="0"/>
            <a:r>
              <a:rPr lang="nl-NL" dirty="0"/>
              <a:t>Voorbeeldtekst</a:t>
            </a:r>
          </a:p>
        </p:txBody>
      </p:sp>
      <p:sp>
        <p:nvSpPr>
          <p:cNvPr id="8" name="Titel 6">
            <a:extLst>
              <a:ext uri="{FF2B5EF4-FFF2-40B4-BE49-F238E27FC236}">
                <a16:creationId xmlns:a16="http://schemas.microsoft.com/office/drawing/2014/main" id="{AB6897B6-1B30-8840-AEF5-653E3015C3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365129"/>
            <a:ext cx="7886700" cy="1325563"/>
          </a:xfrm>
        </p:spPr>
        <p:txBody>
          <a:bodyPr anchor="b">
            <a:normAutofit/>
          </a:bodyPr>
          <a:lstStyle>
            <a:lvl1pPr>
              <a:defRPr sz="3200">
                <a:solidFill>
                  <a:srgbClr val="E50056"/>
                </a:solidFill>
              </a:defRPr>
            </a:lvl1pPr>
          </a:lstStyle>
          <a:p>
            <a:r>
              <a:rPr lang="nl-NL" dirty="0"/>
              <a:t>VOORBEELD VAN EEN ONDERWERP</a:t>
            </a:r>
          </a:p>
        </p:txBody>
      </p:sp>
    </p:spTree>
    <p:extLst>
      <p:ext uri="{BB962C8B-B14F-4D97-AF65-F5344CB8AC3E}">
        <p14:creationId xmlns:p14="http://schemas.microsoft.com/office/powerpoint/2010/main" val="281301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hoek">
            <a:extLst>
              <a:ext uri="{FF2B5EF4-FFF2-40B4-BE49-F238E27FC236}">
                <a16:creationId xmlns:a16="http://schemas.microsoft.com/office/drawing/2014/main" id="{2F35E840-7D0C-489A-B88C-9B5B6A358F43}"/>
              </a:ext>
            </a:extLst>
          </p:cNvPr>
          <p:cNvSpPr/>
          <p:nvPr/>
        </p:nvSpPr>
        <p:spPr>
          <a:xfrm>
            <a:off x="2362200" y="733425"/>
            <a:ext cx="4419600" cy="539115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400"/>
          </a:p>
        </p:txBody>
      </p:sp>
      <p:pic>
        <p:nvPicPr>
          <p:cNvPr id="14" name="Afbeelding 2">
            <a:extLst>
              <a:ext uri="{FF2B5EF4-FFF2-40B4-BE49-F238E27FC236}">
                <a16:creationId xmlns:a16="http://schemas.microsoft.com/office/drawing/2014/main" id="{FFDA8079-95BD-45E3-8313-ABF6A59ED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2" y="601590"/>
            <a:ext cx="355939" cy="297299"/>
          </a:xfrm>
          <a:prstGeom prst="rect">
            <a:avLst/>
          </a:prstGeom>
        </p:spPr>
      </p:pic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7E150451-5081-475D-A7BF-2CE6F5C377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30162" y="5429601"/>
            <a:ext cx="3683000" cy="493713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NAAM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0DA6865-FA7E-094E-A575-DAADE998A20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30162" y="1628775"/>
            <a:ext cx="3683000" cy="3600450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‘QUOTE’</a:t>
            </a:r>
          </a:p>
        </p:txBody>
      </p:sp>
    </p:spTree>
    <p:extLst>
      <p:ext uri="{BB962C8B-B14F-4D97-AF65-F5344CB8AC3E}">
        <p14:creationId xmlns:p14="http://schemas.microsoft.com/office/powerpoint/2010/main" val="2967552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6486190-F1D1-43BB-B712-AB7BE1C18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 dirty="0"/>
              <a:t>KLIK OM STIJL TE BEWERKEN</a:t>
            </a:r>
            <a:endParaRPr lang="en-GB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BC46703-C372-4CCF-BBDB-349EF159E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GB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2936B9B-9586-48DE-B845-C54BC129D8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807" y="6227764"/>
            <a:ext cx="1359194" cy="58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37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514337" rtl="0" eaLnBrk="1" latinLnBrk="0" hangingPunct="1">
        <a:lnSpc>
          <a:spcPct val="90000"/>
        </a:lnSpc>
        <a:spcBef>
          <a:spcPct val="0"/>
        </a:spcBef>
        <a:buNone/>
        <a:defRPr lang="nl-NL" sz="3200" b="0" kern="1200" baseline="0" dirty="0">
          <a:solidFill>
            <a:srgbClr val="E50056"/>
          </a:solidFill>
          <a:latin typeface="Avenir Next Condensed" panose="020B0506020202020204" pitchFamily="34" charset="0"/>
          <a:ea typeface="+mj-ea"/>
          <a:cs typeface="Arial" panose="020B0604020202020204" pitchFamily="34" charset="0"/>
          <a:sym typeface="Avenir Next Condensed Demi Bold"/>
        </a:defRPr>
      </a:lvl1pPr>
    </p:titleStyle>
    <p:bodyStyle>
      <a:lvl1pPr marL="128585" indent="-128585" algn="l" defTabSz="514337" rtl="0" eaLnBrk="1" latinLnBrk="0" hangingPunct="1">
        <a:lnSpc>
          <a:spcPct val="80000"/>
        </a:lnSpc>
        <a:spcBef>
          <a:spcPts val="563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85753" indent="-128585" algn="l" defTabSz="514337" rtl="0" eaLnBrk="1" latinLnBrk="0" hangingPunct="1">
        <a:lnSpc>
          <a:spcPct val="80000"/>
        </a:lnSpc>
        <a:spcBef>
          <a:spcPts val="281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2921" indent="-128585" algn="l" defTabSz="514337" rtl="0" eaLnBrk="1" latinLnBrk="0" hangingPunct="1">
        <a:lnSpc>
          <a:spcPct val="80000"/>
        </a:lnSpc>
        <a:spcBef>
          <a:spcPts val="281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00090" indent="-128585" algn="l" defTabSz="514337" rtl="0" eaLnBrk="1" latinLnBrk="0" hangingPunct="1">
        <a:lnSpc>
          <a:spcPct val="80000"/>
        </a:lnSpc>
        <a:spcBef>
          <a:spcPts val="281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57259" indent="-128585" algn="l" defTabSz="514337" rtl="0" eaLnBrk="1" latinLnBrk="0" hangingPunct="1">
        <a:lnSpc>
          <a:spcPct val="80000"/>
        </a:lnSpc>
        <a:spcBef>
          <a:spcPts val="281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414427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765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33" indent="-128585" algn="l" defTabSz="514337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1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nl-NL"/>
              <a:t>AI Fundamentals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871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34"/>
    </mc:Choice>
    <mc:Fallback xmlns="">
      <p:transition spd="slow" advTm="86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76EC0-ED46-A795-86B8-7D15A8205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8A5F2C97-B105-6ED8-EF92-5447BA808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224" y="4193841"/>
            <a:ext cx="5423646" cy="2299030"/>
          </a:xfrm>
          <a:prstGeom prst="rect">
            <a:avLst/>
          </a:prstGeom>
        </p:spPr>
      </p:pic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83450C4-F353-BB6F-1619-52F137DC2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classification</a:t>
            </a:r>
            <a:r>
              <a:rPr lang="nl-NL" dirty="0"/>
              <a:t> (as in </a:t>
            </a:r>
            <a:r>
              <a:rPr lang="nl-NL" dirty="0" err="1"/>
              <a:t>the</a:t>
            </a:r>
            <a:r>
              <a:rPr lang="nl-NL" dirty="0"/>
              <a:t> images below) or </a:t>
            </a:r>
            <a:r>
              <a:rPr lang="nl-NL" dirty="0" err="1"/>
              <a:t>for</a:t>
            </a:r>
            <a:r>
              <a:rPr lang="nl-NL" dirty="0"/>
              <a:t> “</a:t>
            </a:r>
            <a:r>
              <a:rPr lang="nl-NL" dirty="0" err="1"/>
              <a:t>regression</a:t>
            </a:r>
            <a:r>
              <a:rPr lang="nl-NL" dirty="0"/>
              <a:t>”: </a:t>
            </a:r>
            <a:r>
              <a:rPr lang="nl-NL" dirty="0" err="1"/>
              <a:t>predicting</a:t>
            </a:r>
            <a:r>
              <a:rPr lang="nl-NL" dirty="0"/>
              <a:t> a </a:t>
            </a:r>
            <a:r>
              <a:rPr lang="nl-NL" dirty="0" err="1"/>
              <a:t>specific</a:t>
            </a:r>
            <a:r>
              <a:rPr lang="nl-NL" dirty="0"/>
              <a:t> output </a:t>
            </a:r>
            <a:r>
              <a:rPr lang="nl-NL" dirty="0" err="1"/>
              <a:t>given</a:t>
            </a:r>
            <a:r>
              <a:rPr lang="nl-NL" dirty="0"/>
              <a:t> a </a:t>
            </a:r>
            <a:r>
              <a:rPr lang="nl-NL" dirty="0" err="1"/>
              <a:t>specific</a:t>
            </a:r>
            <a:r>
              <a:rPr lang="nl-NL" dirty="0"/>
              <a:t> input).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have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dimensions</a:t>
            </a:r>
            <a:r>
              <a:rPr lang="nl-NL" dirty="0"/>
              <a:t>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A </a:t>
            </a:r>
            <a:r>
              <a:rPr lang="nl-NL" dirty="0" err="1"/>
              <a:t>linear</a:t>
            </a:r>
            <a:r>
              <a:rPr lang="nl-NL" dirty="0"/>
              <a:t> model is </a:t>
            </a:r>
            <a:r>
              <a:rPr lang="nl-NL" dirty="0" err="1"/>
              <a:t>called</a:t>
            </a:r>
            <a:r>
              <a:rPr lang="nl-NL" dirty="0"/>
              <a:t> a “</a:t>
            </a:r>
            <a:r>
              <a:rPr lang="nl-NL" dirty="0" err="1"/>
              <a:t>hyperplane</a:t>
            </a:r>
            <a:r>
              <a:rPr lang="nl-NL" dirty="0"/>
              <a:t>”: a </a:t>
            </a:r>
            <a:r>
              <a:rPr lang="nl-NL" dirty="0" err="1"/>
              <a:t>plane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dimension</a:t>
            </a:r>
            <a:r>
              <a:rPr lang="nl-NL" dirty="0"/>
              <a:t>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variables.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For </a:t>
            </a:r>
            <a:r>
              <a:rPr lang="nl-NL" dirty="0" err="1"/>
              <a:t>classification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hyperplane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separate classes. For </a:t>
            </a:r>
            <a:r>
              <a:rPr lang="nl-NL" dirty="0" err="1"/>
              <a:t>regression</a:t>
            </a:r>
            <a:r>
              <a:rPr lang="nl-NL" dirty="0"/>
              <a:t>, points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as close as </a:t>
            </a:r>
            <a:r>
              <a:rPr lang="nl-NL" dirty="0" err="1"/>
              <a:t>possible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hyperplane</a:t>
            </a:r>
            <a:r>
              <a:rPr lang="nl-NL" dirty="0"/>
              <a:t>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9B1E296-3F6E-98B5-E311-1074844A1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1220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jdelijke aanduiding voor tekst 1">
                <a:extLst>
                  <a:ext uri="{FF2B5EF4-FFF2-40B4-BE49-F238E27FC236}">
                    <a16:creationId xmlns:a16="http://schemas.microsoft.com/office/drawing/2014/main" id="{FE1F1F14-CB82-F892-9448-5F7A1EED9A23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628650" y="1925638"/>
                <a:ext cx="7886700" cy="425926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nl-NL" dirty="0"/>
                  <a:t>Many </a:t>
                </a:r>
                <a:r>
                  <a:rPr lang="nl-NL" dirty="0" err="1"/>
                  <a:t>things</a:t>
                </a:r>
                <a:r>
                  <a:rPr lang="nl-NL" dirty="0"/>
                  <a:t> in </a:t>
                </a:r>
                <a:r>
                  <a:rPr lang="nl-NL" dirty="0" err="1"/>
                  <a:t>the</a:t>
                </a:r>
                <a:r>
                  <a:rPr lang="nl-NL" dirty="0"/>
                  <a:t> real </a:t>
                </a:r>
                <a:r>
                  <a:rPr lang="nl-NL" dirty="0" err="1"/>
                  <a:t>world</a:t>
                </a:r>
                <a:r>
                  <a:rPr lang="nl-NL" dirty="0"/>
                  <a:t> are </a:t>
                </a:r>
                <a:r>
                  <a:rPr lang="nl-NL" dirty="0" err="1"/>
                  <a:t>linear</a:t>
                </a:r>
                <a:r>
                  <a:rPr lang="nl-NL" dirty="0"/>
                  <a:t>, but </a:t>
                </a:r>
                <a:r>
                  <a:rPr lang="nl-NL" dirty="0" err="1"/>
                  <a:t>many</a:t>
                </a:r>
                <a:r>
                  <a:rPr lang="nl-NL" dirty="0"/>
                  <a:t> </a:t>
                </a:r>
                <a:r>
                  <a:rPr lang="nl-NL" dirty="0" err="1"/>
                  <a:t>things</a:t>
                </a:r>
                <a:r>
                  <a:rPr lang="nl-NL" dirty="0"/>
                  <a:t> are </a:t>
                </a:r>
                <a:r>
                  <a:rPr lang="nl-NL" dirty="0" err="1"/>
                  <a:t>not</a:t>
                </a:r>
                <a:r>
                  <a:rPr lang="nl-NL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nl-NL" dirty="0" err="1"/>
                  <a:t>Example</a:t>
                </a:r>
                <a:r>
                  <a:rPr lang="nl-NL" dirty="0"/>
                  <a:t>: </a:t>
                </a:r>
                <a:r>
                  <a:rPr lang="nl-NL" dirty="0" err="1"/>
                  <a:t>logistic</a:t>
                </a:r>
                <a:r>
                  <a:rPr lang="nl-NL" dirty="0"/>
                  <a:t> curve </a:t>
                </a:r>
                <a:r>
                  <a:rPr lang="nl-NL" dirty="0" err="1"/>
                  <a:t>plotting</a:t>
                </a:r>
                <a:r>
                  <a:rPr lang="nl-NL" dirty="0"/>
                  <a:t> </a:t>
                </a:r>
                <a:r>
                  <a:rPr lang="nl-NL" dirty="0" err="1"/>
                  <a:t>intelligibility</a:t>
                </a:r>
                <a:r>
                  <a:rPr lang="nl-NL" dirty="0"/>
                  <a:t> of a </a:t>
                </a:r>
                <a:r>
                  <a:rPr lang="nl-NL" dirty="0" err="1"/>
                  <a:t>child’s</a:t>
                </a:r>
                <a:r>
                  <a:rPr lang="nl-NL" dirty="0"/>
                  <a:t> speech </a:t>
                </a:r>
                <a:r>
                  <a:rPr lang="nl-NL" dirty="0" err="1"/>
                  <a:t>against</a:t>
                </a:r>
                <a:r>
                  <a:rPr lang="nl-NL" dirty="0"/>
                  <a:t> </a:t>
                </a:r>
                <a:r>
                  <a:rPr lang="nl-NL" dirty="0" err="1"/>
                  <a:t>its</a:t>
                </a:r>
                <a:r>
                  <a:rPr lang="nl-NL" dirty="0"/>
                  <a:t> </a:t>
                </a:r>
                <a:r>
                  <a:rPr lang="nl-NL" dirty="0" err="1"/>
                  <a:t>age</a:t>
                </a:r>
                <a:r>
                  <a:rPr lang="nl-NL" dirty="0"/>
                  <a:t> in </a:t>
                </a:r>
                <a:r>
                  <a:rPr lang="nl-NL" dirty="0" err="1"/>
                  <a:t>months</a:t>
                </a:r>
                <a:r>
                  <a:rPr lang="nl-NL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nl-NL" dirty="0" err="1"/>
                  <a:t>Formula</a:t>
                </a:r>
                <a:r>
                  <a:rPr lang="nl-NL" dirty="0"/>
                  <a:t> is: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𝑎𝑠𝑦𝑚𝑝𝑡𝑜𝑡𝑒</m:t>
                        </m:r>
                      </m:num>
                      <m:den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nl-NL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𝑚𝑖𝑑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𝑠𝑐𝑎𝑙𝑒</m:t>
                        </m:r>
                      </m:den>
                    </m:f>
                  </m:oMath>
                </a14:m>
                <a:endParaRPr lang="nl-NL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nl-NL" dirty="0" err="1"/>
                  <a:t>Much</a:t>
                </a:r>
                <a:r>
                  <a:rPr lang="nl-NL" dirty="0"/>
                  <a:t> more </a:t>
                </a:r>
                <a:r>
                  <a:rPr lang="nl-NL" dirty="0" err="1"/>
                  <a:t>complicated</a:t>
                </a:r>
                <a:r>
                  <a:rPr lang="nl-NL" dirty="0"/>
                  <a:t> </a:t>
                </a:r>
                <a:r>
                  <a:rPr lang="nl-NL" dirty="0" err="1"/>
                  <a:t>formulas</a:t>
                </a:r>
                <a:r>
                  <a:rPr lang="nl-NL" dirty="0"/>
                  <a:t> are </a:t>
                </a:r>
                <a:r>
                  <a:rPr lang="nl-NL" dirty="0" err="1"/>
                  <a:t>possible</a:t>
                </a:r>
                <a:r>
                  <a:rPr lang="nl-NL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nl-NL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nl-NL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nl-NL" dirty="0"/>
              </a:p>
            </p:txBody>
          </p:sp>
        </mc:Choice>
        <mc:Fallback xmlns="">
          <p:sp>
            <p:nvSpPr>
              <p:cNvPr id="2" name="Tijdelijke aanduiding voor tekst 1">
                <a:extLst>
                  <a:ext uri="{FF2B5EF4-FFF2-40B4-BE49-F238E27FC236}">
                    <a16:creationId xmlns:a16="http://schemas.microsoft.com/office/drawing/2014/main" id="{FE1F1F14-CB82-F892-9448-5F7A1EED9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628650" y="1925638"/>
                <a:ext cx="7886700" cy="4259262"/>
              </a:xfrm>
              <a:blipFill>
                <a:blip r:embed="rId2"/>
                <a:stretch>
                  <a:fillRect l="-643" t="-2077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C7FBA37E-BE7D-65F6-2A08-19D9477AD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Non-</a:t>
            </a:r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nl-NL" dirty="0"/>
          </a:p>
        </p:txBody>
      </p:sp>
      <p:pic>
        <p:nvPicPr>
          <p:cNvPr id="6" name="Afbeelding 5" descr="Afbeelding met lijn, Perceel, diagram, tekst&#10;&#10;Door AI gegenereerde inhoud is mogelijk onjuist.">
            <a:extLst>
              <a:ext uri="{FF2B5EF4-FFF2-40B4-BE49-F238E27FC236}">
                <a16:creationId xmlns:a16="http://schemas.microsoft.com/office/drawing/2014/main" id="{6297B68E-7189-0C87-E738-D9BECFF82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554" y="3860949"/>
            <a:ext cx="3155576" cy="1945938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F757241E-4A03-AE8D-2ADD-2269CFBF4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565" y="4055269"/>
            <a:ext cx="1657350" cy="1557083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F382ECCB-05C3-CD11-83A9-EE6C89B4B574}"/>
              </a:ext>
            </a:extLst>
          </p:cNvPr>
          <p:cNvSpPr txBox="1"/>
          <p:nvPr/>
        </p:nvSpPr>
        <p:spPr>
          <a:xfrm>
            <a:off x="1262372" y="5958408"/>
            <a:ext cx="4309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nl-NL" sz="1200" dirty="0" err="1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nl-NL" sz="1200" dirty="0">
                <a:latin typeface="Arial" panose="020B0604020202020204" pitchFamily="34" charset="0"/>
                <a:cs typeface="Arial" panose="020B0604020202020204" pitchFamily="34" charset="0"/>
              </a:rPr>
              <a:t>://r-</a:t>
            </a:r>
            <a:r>
              <a:rPr lang="nl-NL" sz="1200" dirty="0" err="1">
                <a:latin typeface="Arial" panose="020B0604020202020204" pitchFamily="34" charset="0"/>
                <a:cs typeface="Arial" panose="020B0604020202020204" pitchFamily="34" charset="0"/>
              </a:rPr>
              <a:t>craft.org</a:t>
            </a:r>
            <a:r>
              <a:rPr lang="nl-NL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nl-NL" sz="1200" dirty="0" err="1">
                <a:latin typeface="Arial" panose="020B0604020202020204" pitchFamily="34" charset="0"/>
                <a:cs typeface="Arial" panose="020B0604020202020204" pitchFamily="34" charset="0"/>
              </a:rPr>
              <a:t>anatomy</a:t>
            </a:r>
            <a:r>
              <a:rPr lang="nl-NL" sz="1200" dirty="0">
                <a:latin typeface="Arial" panose="020B0604020202020204" pitchFamily="34" charset="0"/>
                <a:cs typeface="Arial" panose="020B0604020202020204" pitchFamily="34" charset="0"/>
              </a:rPr>
              <a:t>-of-a-</a:t>
            </a:r>
            <a:r>
              <a:rPr lang="nl-NL" sz="1200" dirty="0" err="1">
                <a:latin typeface="Arial" panose="020B0604020202020204" pitchFamily="34" charset="0"/>
                <a:cs typeface="Arial" panose="020B0604020202020204" pitchFamily="34" charset="0"/>
              </a:rPr>
              <a:t>logistic</a:t>
            </a:r>
            <a:r>
              <a:rPr lang="nl-NL" sz="12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nl-NL" sz="1200" dirty="0" err="1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  <a:r>
              <a:rPr lang="nl-NL" sz="1200" dirty="0">
                <a:latin typeface="Arial" panose="020B0604020202020204" pitchFamily="34" charset="0"/>
                <a:cs typeface="Arial" panose="020B0604020202020204" pitchFamily="34" charset="0"/>
              </a:rPr>
              <a:t>-curve/</a:t>
            </a:r>
          </a:p>
        </p:txBody>
      </p:sp>
    </p:spTree>
    <p:extLst>
      <p:ext uri="{BB962C8B-B14F-4D97-AF65-F5344CB8AC3E}">
        <p14:creationId xmlns:p14="http://schemas.microsoft.com/office/powerpoint/2010/main" val="3468983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C1A50F8D-1321-5F03-8F4B-5494B4C995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Many</a:t>
            </a:r>
            <a:r>
              <a:rPr lang="nl-NL" dirty="0"/>
              <a:t> non-</a:t>
            </a:r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captured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“</a:t>
            </a:r>
            <a:r>
              <a:rPr lang="nl-NL" dirty="0" err="1"/>
              <a:t>simple</a:t>
            </a:r>
            <a:r>
              <a:rPr lang="nl-NL" dirty="0"/>
              <a:t>” </a:t>
            </a:r>
            <a:r>
              <a:rPr lang="nl-NL" dirty="0" err="1"/>
              <a:t>formulas</a:t>
            </a:r>
            <a:r>
              <a:rPr lang="nl-NL" dirty="0"/>
              <a:t> like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previous</a:t>
            </a:r>
            <a:r>
              <a:rPr lang="nl-NL" dirty="0"/>
              <a:t> sheet.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These </a:t>
            </a:r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b="1" dirty="0" err="1"/>
              <a:t>combinations</a:t>
            </a:r>
            <a:r>
              <a:rPr lang="nl-NL" dirty="0"/>
              <a:t> of </a:t>
            </a:r>
            <a:r>
              <a:rPr lang="nl-NL" dirty="0" err="1"/>
              <a:t>functions</a:t>
            </a:r>
            <a:r>
              <a:rPr lang="nl-NL" dirty="0"/>
              <a:t> (</a:t>
            </a:r>
            <a:r>
              <a:rPr lang="nl-NL" dirty="0" err="1"/>
              <a:t>formulas</a:t>
            </a:r>
            <a:r>
              <a:rPr lang="nl-NL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Such</a:t>
            </a:r>
            <a:r>
              <a:rPr lang="nl-NL" dirty="0"/>
              <a:t> </a:t>
            </a:r>
            <a:r>
              <a:rPr lang="nl-NL" dirty="0" err="1"/>
              <a:t>combinations</a:t>
            </a:r>
            <a:r>
              <a:rPr lang="nl-NL" dirty="0"/>
              <a:t> are </a:t>
            </a:r>
            <a:r>
              <a:rPr lang="nl-NL" dirty="0" err="1"/>
              <a:t>called</a:t>
            </a:r>
            <a:r>
              <a:rPr lang="nl-NL" dirty="0"/>
              <a:t> “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networks</a:t>
            </a:r>
            <a:r>
              <a:rPr lang="nl-NL" dirty="0"/>
              <a:t>”.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were</a:t>
            </a:r>
            <a:r>
              <a:rPr lang="nl-NL" dirty="0"/>
              <a:t> </a:t>
            </a:r>
            <a:r>
              <a:rPr lang="nl-NL" dirty="0" err="1"/>
              <a:t>invented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1940s.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The </a:t>
            </a:r>
            <a:r>
              <a:rPr lang="nl-NL" dirty="0" err="1"/>
              <a:t>smallest</a:t>
            </a:r>
            <a:r>
              <a:rPr lang="nl-NL" dirty="0"/>
              <a:t> </a:t>
            </a:r>
            <a:r>
              <a:rPr lang="nl-NL" dirty="0" err="1"/>
              <a:t>possible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is a </a:t>
            </a:r>
            <a:r>
              <a:rPr lang="nl-NL" dirty="0" err="1"/>
              <a:t>combination</a:t>
            </a:r>
            <a:r>
              <a:rPr lang="nl-NL" dirty="0"/>
              <a:t> of </a:t>
            </a:r>
            <a:r>
              <a:rPr lang="nl-NL" dirty="0" err="1"/>
              <a:t>one</a:t>
            </a:r>
            <a:r>
              <a:rPr lang="nl-NL" dirty="0"/>
              <a:t> “</a:t>
            </a:r>
            <a:r>
              <a:rPr lang="nl-NL" dirty="0" err="1"/>
              <a:t>regular</a:t>
            </a:r>
            <a:r>
              <a:rPr lang="nl-NL" dirty="0"/>
              <a:t>”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so-called</a:t>
            </a:r>
            <a:r>
              <a:rPr lang="nl-NL" dirty="0"/>
              <a:t> “</a:t>
            </a:r>
            <a:r>
              <a:rPr lang="nl-NL" dirty="0" err="1"/>
              <a:t>activation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”.</a:t>
            </a:r>
          </a:p>
          <a:p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D6AADCD-306F-F9A9-AF0E-7584EB78B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: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networks</a:t>
            </a:r>
            <a:r>
              <a:rPr lang="nl-NL" dirty="0"/>
              <a:t> (1)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5C512825-A582-F076-9AFE-C4253357B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48" y="4388723"/>
            <a:ext cx="1434726" cy="1444312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DC996304-66BD-0A63-6EA0-EECCBBA68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911" y="4388723"/>
            <a:ext cx="1457179" cy="144431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511BE2FA-E57A-9511-B20F-E8500E813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627" y="4388723"/>
            <a:ext cx="1376872" cy="1376872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AAD6EEB-E88B-F29E-6304-815F8BD527BC}"/>
              </a:ext>
            </a:extLst>
          </p:cNvPr>
          <p:cNvSpPr txBox="1"/>
          <p:nvPr/>
        </p:nvSpPr>
        <p:spPr>
          <a:xfrm>
            <a:off x="3316942" y="494851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+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1B1E0CBE-8DD0-DD61-5C3B-DDD8848D59FA}"/>
              </a:ext>
            </a:extLst>
          </p:cNvPr>
          <p:cNvSpPr txBox="1"/>
          <p:nvPr/>
        </p:nvSpPr>
        <p:spPr>
          <a:xfrm>
            <a:off x="5540026" y="49262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=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BF6EB01-D0B8-6C45-6228-E90C9A6FC9E0}"/>
              </a:ext>
            </a:extLst>
          </p:cNvPr>
          <p:cNvSpPr txBox="1"/>
          <p:nvPr/>
        </p:nvSpPr>
        <p:spPr>
          <a:xfrm>
            <a:off x="2026280" y="5853388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f(x) = x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BDD4BA25-0692-8E26-650A-241F384262F1}"/>
              </a:ext>
            </a:extLst>
          </p:cNvPr>
          <p:cNvSpPr txBox="1"/>
          <p:nvPr/>
        </p:nvSpPr>
        <p:spPr>
          <a:xfrm>
            <a:off x="3821911" y="5844655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g(x) = 1/(1 + </a:t>
            </a:r>
            <a:r>
              <a:rPr lang="nl-NL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nl-NL" baseline="30000" dirty="0" err="1">
                <a:latin typeface="Arial" panose="020B0604020202020204" pitchFamily="34" charset="0"/>
                <a:cs typeface="Arial" panose="020B0604020202020204" pitchFamily="34" charset="0"/>
              </a:rPr>
              <a:t>-x</a:t>
            </a:r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8646B55E-E9C6-B076-44B7-B50928AC864B}"/>
              </a:ext>
            </a:extLst>
          </p:cNvPr>
          <p:cNvSpPr txBox="1"/>
          <p:nvPr/>
        </p:nvSpPr>
        <p:spPr>
          <a:xfrm>
            <a:off x="6387162" y="585938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Arial" panose="020B0604020202020204" pitchFamily="34" charset="0"/>
                <a:cs typeface="Arial" panose="020B0604020202020204" pitchFamily="34" charset="0"/>
              </a:rPr>
              <a:t>f(g(x))</a:t>
            </a:r>
          </a:p>
        </p:txBody>
      </p:sp>
    </p:spTree>
    <p:extLst>
      <p:ext uri="{BB962C8B-B14F-4D97-AF65-F5344CB8AC3E}">
        <p14:creationId xmlns:p14="http://schemas.microsoft.com/office/powerpoint/2010/main" val="4062194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392A840A-9E0D-3F92-4274-346F0EECCD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1800" dirty="0"/>
              <a:t>In </a:t>
            </a:r>
            <a:r>
              <a:rPr lang="nl-NL" sz="1800" dirty="0" err="1"/>
              <a:t>practice</a:t>
            </a:r>
            <a:r>
              <a:rPr lang="nl-NL" sz="1800" dirty="0"/>
              <a:t>, </a:t>
            </a:r>
            <a:r>
              <a:rPr lang="nl-NL" sz="1800" dirty="0" err="1"/>
              <a:t>neural</a:t>
            </a:r>
            <a:r>
              <a:rPr lang="nl-NL" sz="1800" dirty="0"/>
              <a:t> </a:t>
            </a:r>
            <a:r>
              <a:rPr lang="nl-NL" sz="1800" dirty="0" err="1"/>
              <a:t>networks</a:t>
            </a:r>
            <a:r>
              <a:rPr lang="nl-NL" sz="1800" dirty="0"/>
              <a:t> are a bit more </a:t>
            </a:r>
            <a:r>
              <a:rPr lang="nl-NL" sz="1800" dirty="0" err="1"/>
              <a:t>complicated</a:t>
            </a:r>
            <a:r>
              <a:rPr lang="nl-NL" sz="1800" dirty="0"/>
              <a:t> </a:t>
            </a:r>
            <a:r>
              <a:rPr lang="nl-NL" sz="1800" dirty="0" err="1"/>
              <a:t>than</a:t>
            </a:r>
            <a:r>
              <a:rPr lang="nl-NL" sz="1800" dirty="0"/>
              <a:t> “</a:t>
            </a:r>
            <a:r>
              <a:rPr lang="nl-NL" sz="1800" dirty="0" err="1"/>
              <a:t>function</a:t>
            </a:r>
            <a:r>
              <a:rPr lang="nl-NL" sz="1800" dirty="0"/>
              <a:t> </a:t>
            </a:r>
            <a:r>
              <a:rPr lang="nl-NL" sz="1800" dirty="0" err="1"/>
              <a:t>going</a:t>
            </a:r>
            <a:r>
              <a:rPr lang="nl-NL" sz="1800" dirty="0"/>
              <a:t> </a:t>
            </a:r>
            <a:r>
              <a:rPr lang="nl-NL" sz="1800" dirty="0" err="1"/>
              <a:t>into</a:t>
            </a:r>
            <a:r>
              <a:rPr lang="nl-NL" sz="1800" dirty="0"/>
              <a:t> </a:t>
            </a:r>
            <a:r>
              <a:rPr lang="nl-NL" sz="1800" dirty="0" err="1"/>
              <a:t>activation</a:t>
            </a:r>
            <a:r>
              <a:rPr lang="nl-NL" sz="1800" dirty="0"/>
              <a:t> </a:t>
            </a:r>
            <a:r>
              <a:rPr lang="nl-NL" sz="1800" dirty="0" err="1"/>
              <a:t>function</a:t>
            </a:r>
            <a:r>
              <a:rPr lang="nl-NL" sz="1800" dirty="0"/>
              <a:t>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1800" dirty="0"/>
              <a:t>It </a:t>
            </a:r>
            <a:r>
              <a:rPr lang="nl-NL" sz="1800" dirty="0" err="1"/>
              <a:t>turns</a:t>
            </a:r>
            <a:r>
              <a:rPr lang="nl-NL" sz="1800" dirty="0"/>
              <a:t> out </a:t>
            </a:r>
            <a:r>
              <a:rPr lang="nl-NL" sz="1800" i="1" dirty="0" err="1"/>
              <a:t>networks</a:t>
            </a:r>
            <a:r>
              <a:rPr lang="nl-NL" sz="1800" dirty="0"/>
              <a:t> of </a:t>
            </a:r>
            <a:r>
              <a:rPr lang="nl-NL" sz="1800" dirty="0" err="1"/>
              <a:t>functions</a:t>
            </a:r>
            <a:r>
              <a:rPr lang="nl-NL" sz="1800" dirty="0"/>
              <a:t> are </a:t>
            </a:r>
            <a:r>
              <a:rPr lang="nl-NL" sz="1800" dirty="0" err="1"/>
              <a:t>easier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train.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1800" dirty="0" err="1"/>
              <a:t>Such</a:t>
            </a:r>
            <a:r>
              <a:rPr lang="nl-NL" sz="1800" dirty="0"/>
              <a:t> </a:t>
            </a:r>
            <a:r>
              <a:rPr lang="nl-NL" sz="1800" dirty="0" err="1"/>
              <a:t>networks</a:t>
            </a:r>
            <a:r>
              <a:rPr lang="nl-NL" sz="1800" dirty="0"/>
              <a:t> </a:t>
            </a:r>
            <a:r>
              <a:rPr lang="nl-NL" sz="1800" dirty="0" err="1"/>
              <a:t>often</a:t>
            </a:r>
            <a:r>
              <a:rPr lang="nl-NL" sz="1800" dirty="0"/>
              <a:t> stack </a:t>
            </a:r>
            <a:r>
              <a:rPr lang="nl-NL" sz="1800" dirty="0" err="1"/>
              <a:t>functions</a:t>
            </a:r>
            <a:r>
              <a:rPr lang="nl-NL" sz="1800" dirty="0"/>
              <a:t> in </a:t>
            </a:r>
            <a:r>
              <a:rPr lang="nl-NL" sz="1800" dirty="0" err="1"/>
              <a:t>layers</a:t>
            </a:r>
            <a:r>
              <a:rPr lang="nl-NL" sz="18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sz="1800" dirty="0" err="1"/>
              <a:t>Because</a:t>
            </a:r>
            <a:r>
              <a:rPr lang="nl-NL" sz="1800" dirty="0"/>
              <a:t> a lot of </a:t>
            </a:r>
            <a:r>
              <a:rPr lang="nl-NL" sz="1800" dirty="0" err="1"/>
              <a:t>work</a:t>
            </a:r>
            <a:r>
              <a:rPr lang="nl-NL" sz="1800" dirty="0"/>
              <a:t> is </a:t>
            </a:r>
            <a:r>
              <a:rPr lang="nl-NL" sz="1800" dirty="0" err="1"/>
              <a:t>done</a:t>
            </a:r>
            <a:r>
              <a:rPr lang="nl-NL" sz="1800" dirty="0"/>
              <a:t> </a:t>
            </a:r>
            <a:r>
              <a:rPr lang="nl-NL" sz="1800" dirty="0" err="1"/>
              <a:t>inside</a:t>
            </a:r>
            <a:r>
              <a:rPr lang="nl-NL" sz="1800" dirty="0"/>
              <a:t> </a:t>
            </a:r>
            <a:r>
              <a:rPr lang="nl-NL" sz="1800" dirty="0" err="1"/>
              <a:t>layers</a:t>
            </a:r>
            <a:r>
              <a:rPr lang="nl-NL" sz="1800" dirty="0"/>
              <a:t>,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learning</a:t>
            </a:r>
            <a:r>
              <a:rPr lang="nl-NL" sz="1800" dirty="0"/>
              <a:t> is </a:t>
            </a:r>
            <a:r>
              <a:rPr lang="nl-NL" sz="1800" dirty="0" err="1"/>
              <a:t>said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be</a:t>
            </a:r>
            <a:r>
              <a:rPr lang="nl-NL" sz="1800" dirty="0"/>
              <a:t> “</a:t>
            </a:r>
            <a:r>
              <a:rPr lang="nl-NL" sz="1800" dirty="0" err="1"/>
              <a:t>deep</a:t>
            </a:r>
            <a:r>
              <a:rPr lang="nl-NL" sz="1800" dirty="0"/>
              <a:t>”: </a:t>
            </a:r>
            <a:r>
              <a:rPr lang="nl-NL" sz="1800" dirty="0" err="1"/>
              <a:t>Deep</a:t>
            </a:r>
            <a:r>
              <a:rPr lang="nl-NL" sz="1800" dirty="0"/>
              <a:t> Learning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D41BDCB-AB40-F103-C6E8-C3752CF57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: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networks</a:t>
            </a:r>
            <a:r>
              <a:rPr lang="nl-NL" dirty="0"/>
              <a:t> (2)</a:t>
            </a:r>
          </a:p>
        </p:txBody>
      </p:sp>
      <p:pic>
        <p:nvPicPr>
          <p:cNvPr id="5" name="Afbeelding 4" descr="Afbeelding met diagram, cirkel, lijn&#10;&#10;Door AI gegenereerde inhoud is mogelijk onjuist.">
            <a:extLst>
              <a:ext uri="{FF2B5EF4-FFF2-40B4-BE49-F238E27FC236}">
                <a16:creationId xmlns:a16="http://schemas.microsoft.com/office/drawing/2014/main" id="{1C81CC01-9AA0-0F8B-BB93-54B7166D5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5285" y="3774141"/>
            <a:ext cx="3613429" cy="27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31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jdelijke aanduiding voor tekst 1">
                <a:extLst>
                  <a:ext uri="{FF2B5EF4-FFF2-40B4-BE49-F238E27FC236}">
                    <a16:creationId xmlns:a16="http://schemas.microsoft.com/office/drawing/2014/main" id="{DD3ED0A0-02DC-1344-E662-43A420559DB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nl-NL" dirty="0"/>
                  <a:t>The computer has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figure</a:t>
                </a:r>
                <a:r>
                  <a:rPr lang="nl-NL" dirty="0"/>
                  <a:t> out </a:t>
                </a:r>
                <a:r>
                  <a:rPr lang="nl-NL" dirty="0" err="1"/>
                  <a:t>how</a:t>
                </a:r>
                <a:r>
                  <a:rPr lang="nl-NL" dirty="0"/>
                  <a:t> </a:t>
                </a:r>
                <a:r>
                  <a:rPr lang="nl-NL" dirty="0" err="1"/>
                  <a:t>much</a:t>
                </a:r>
                <a:r>
                  <a:rPr lang="nl-NL" dirty="0"/>
                  <a:t> of </a:t>
                </a:r>
                <a:r>
                  <a:rPr lang="nl-NL" dirty="0" err="1"/>
                  <a:t>each</a:t>
                </a:r>
                <a:r>
                  <a:rPr lang="nl-NL" dirty="0"/>
                  <a:t> </a:t>
                </a:r>
                <a:r>
                  <a:rPr lang="nl-NL" dirty="0" err="1"/>
                  <a:t>function</a:t>
                </a:r>
                <a:r>
                  <a:rPr lang="nl-NL" dirty="0"/>
                  <a:t> in a </a:t>
                </a:r>
                <a:r>
                  <a:rPr lang="nl-NL" dirty="0" err="1"/>
                  <a:t>neural</a:t>
                </a:r>
                <a:r>
                  <a:rPr lang="nl-NL" dirty="0"/>
                  <a:t> </a:t>
                </a:r>
                <a:r>
                  <a:rPr lang="nl-NL" dirty="0" err="1"/>
                  <a:t>network</a:t>
                </a:r>
                <a:r>
                  <a:rPr lang="nl-NL" dirty="0"/>
                  <a:t>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use</a:t>
                </a:r>
                <a:r>
                  <a:rPr lang="nl-NL" dirty="0"/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nl-NL" dirty="0" err="1"/>
                  <a:t>Example</a:t>
                </a:r>
                <a:r>
                  <a:rPr lang="nl-NL" dirty="0"/>
                  <a:t>:</a:t>
                </a:r>
              </a:p>
              <a:p>
                <a:pPr marL="728653" lvl="1" indent="-342900"/>
                <a:r>
                  <a:rPr lang="nl-NL" dirty="0" err="1"/>
                  <a:t>Given</a:t>
                </a:r>
                <a:r>
                  <a:rPr lang="nl-NL" dirty="0"/>
                  <a:t> </a:t>
                </a:r>
                <a:r>
                  <a:rPr lang="nl-NL" dirty="0" err="1"/>
                  <a:t>two</a:t>
                </a:r>
                <a:r>
                  <a:rPr lang="nl-NL" dirty="0"/>
                  <a:t> input </a:t>
                </a:r>
                <a:r>
                  <a:rPr lang="nl-NL" dirty="0" err="1"/>
                  <a:t>functions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nl-NL" dirty="0" err="1"/>
                  <a:t>an</a:t>
                </a:r>
                <a:r>
                  <a:rPr lang="nl-NL" dirty="0"/>
                  <a:t>d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nl-NL" dirty="0"/>
              </a:p>
              <a:p>
                <a:pPr marL="728653" lvl="1" indent="-342900"/>
                <a:r>
                  <a:rPr lang="nl-NL" dirty="0" err="1"/>
                  <a:t>Given</a:t>
                </a:r>
                <a:r>
                  <a:rPr lang="nl-NL" dirty="0"/>
                  <a:t> </a:t>
                </a:r>
                <a:r>
                  <a:rPr lang="nl-NL" dirty="0" err="1"/>
                  <a:t>one</a:t>
                </a:r>
                <a:r>
                  <a:rPr lang="nl-NL" dirty="0"/>
                  <a:t> output </a:t>
                </a:r>
                <a:r>
                  <a:rPr lang="nl-NL" dirty="0" err="1"/>
                  <a:t>function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nl-NL" dirty="0"/>
                  <a:t> </a:t>
                </a:r>
                <a:r>
                  <a:rPr lang="nl-NL" dirty="0" err="1"/>
                  <a:t>that</a:t>
                </a:r>
                <a:r>
                  <a:rPr lang="nl-NL" dirty="0"/>
                  <a:t> has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formula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l-NL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nl-NL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nl-NL" dirty="0"/>
              </a:p>
              <a:p>
                <a:pPr marL="728653" lvl="1" indent="-342900"/>
                <a:r>
                  <a:rPr lang="nl-NL" dirty="0" err="1"/>
                  <a:t>If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nl-NL" dirty="0" err="1"/>
                  <a:t>and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nl-N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nl-NL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nl-NL" dirty="0"/>
                  <a:t> we have: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nl-NL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nl-NL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 × </m:t>
                    </m:r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nl-N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nl-N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nl-NL" dirty="0"/>
              </a:p>
              <a:p>
                <a:pPr marL="728653" lvl="1" indent="-342900"/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/>
                  <a:t> </a:t>
                </a:r>
                <a:r>
                  <a:rPr lang="nl-NL" dirty="0" err="1"/>
                  <a:t>and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nl-NL" dirty="0"/>
                  <a:t> are </a:t>
                </a:r>
                <a:r>
                  <a:rPr lang="nl-NL" dirty="0" err="1"/>
                  <a:t>called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b="1" dirty="0" err="1"/>
                  <a:t>weights</a:t>
                </a:r>
                <a:r>
                  <a:rPr lang="nl-NL" b="1" dirty="0"/>
                  <a:t> </a:t>
                </a:r>
                <a:r>
                  <a:rPr lang="nl-NL" dirty="0"/>
                  <a:t>of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two</a:t>
                </a:r>
                <a:r>
                  <a:rPr lang="nl-NL" dirty="0"/>
                  <a:t> </a:t>
                </a:r>
                <a:r>
                  <a:rPr lang="nl-NL" dirty="0" err="1"/>
                  <a:t>inputs</a:t>
                </a:r>
                <a:r>
                  <a:rPr lang="nl-NL" dirty="0"/>
                  <a:t> of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nl-NL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nl-NL" dirty="0"/>
                  <a:t>In </a:t>
                </a:r>
                <a:r>
                  <a:rPr lang="nl-NL" dirty="0" err="1"/>
                  <a:t>deep</a:t>
                </a:r>
                <a:r>
                  <a:rPr lang="nl-NL" dirty="0"/>
                  <a:t> </a:t>
                </a:r>
                <a:r>
                  <a:rPr lang="nl-NL" dirty="0" err="1"/>
                  <a:t>learning</a:t>
                </a:r>
                <a:r>
                  <a:rPr lang="nl-NL" dirty="0"/>
                  <a:t>, </a:t>
                </a:r>
                <a:r>
                  <a:rPr lang="nl-NL" dirty="0" err="1"/>
                  <a:t>the</a:t>
                </a:r>
                <a:r>
                  <a:rPr lang="nl-NL" dirty="0"/>
                  <a:t> computer </a:t>
                </a:r>
                <a:r>
                  <a:rPr lang="nl-NL" dirty="0" err="1"/>
                  <a:t>attempts</a:t>
                </a:r>
                <a:r>
                  <a:rPr lang="nl-NL" dirty="0"/>
                  <a:t>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find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best </a:t>
                </a:r>
                <a:r>
                  <a:rPr lang="nl-NL" dirty="0" err="1"/>
                  <a:t>values</a:t>
                </a:r>
                <a:r>
                  <a:rPr lang="nl-NL" dirty="0"/>
                  <a:t> </a:t>
                </a:r>
                <a:r>
                  <a:rPr lang="nl-NL" dirty="0" err="1"/>
                  <a:t>for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weights</a:t>
                </a:r>
                <a:r>
                  <a:rPr lang="nl-NL" dirty="0"/>
                  <a:t>, in </a:t>
                </a:r>
                <a:r>
                  <a:rPr lang="nl-NL" dirty="0" err="1"/>
                  <a:t>this</a:t>
                </a:r>
                <a:r>
                  <a:rPr lang="nl-NL" dirty="0"/>
                  <a:t> case </a:t>
                </a:r>
                <a14:m>
                  <m:oMath xmlns:m="http://schemas.openxmlformats.org/officeDocument/2006/math">
                    <m:r>
                      <a:rPr lang="nl-NL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nl-NL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l-NL" dirty="0"/>
                  <a:t> </a:t>
                </a:r>
                <a:r>
                  <a:rPr lang="nl-NL" dirty="0" err="1"/>
                  <a:t>and</a:t>
                </a:r>
                <a:r>
                  <a:rPr lang="nl-NL" dirty="0"/>
                  <a:t> </a:t>
                </a:r>
                <a14:m>
                  <m:oMath xmlns:m="http://schemas.openxmlformats.org/officeDocument/2006/math">
                    <m:r>
                      <a:rPr lang="nl-N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nl-NL" dirty="0"/>
                  <a:t> 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nl-NL" dirty="0" err="1"/>
                  <a:t>If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network</a:t>
                </a:r>
                <a:r>
                  <a:rPr lang="nl-NL" dirty="0"/>
                  <a:t> of </a:t>
                </a:r>
                <a:r>
                  <a:rPr lang="nl-NL" dirty="0" err="1"/>
                  <a:t>functions</a:t>
                </a:r>
                <a:r>
                  <a:rPr lang="nl-NL" dirty="0"/>
                  <a:t> is </a:t>
                </a:r>
                <a:r>
                  <a:rPr lang="nl-NL" dirty="0" err="1"/>
                  <a:t>complicated</a:t>
                </a:r>
                <a:r>
                  <a:rPr lang="nl-NL" dirty="0"/>
                  <a:t>, </a:t>
                </a:r>
                <a:r>
                  <a:rPr lang="nl-NL" dirty="0" err="1"/>
                  <a:t>such</a:t>
                </a:r>
                <a:r>
                  <a:rPr lang="nl-NL" dirty="0"/>
                  <a:t> as in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previous</a:t>
                </a:r>
                <a:r>
                  <a:rPr lang="nl-NL" dirty="0"/>
                  <a:t> slide, </a:t>
                </a:r>
                <a:r>
                  <a:rPr lang="nl-NL" dirty="0" err="1"/>
                  <a:t>it</a:t>
                </a:r>
                <a:r>
                  <a:rPr lang="nl-NL" dirty="0"/>
                  <a:t> takes a lot of </a:t>
                </a:r>
                <a:r>
                  <a:rPr lang="nl-NL" dirty="0" err="1"/>
                  <a:t>work</a:t>
                </a:r>
                <a:r>
                  <a:rPr lang="nl-NL" dirty="0"/>
                  <a:t> </a:t>
                </a:r>
                <a:r>
                  <a:rPr lang="nl-NL" dirty="0" err="1"/>
                  <a:t>to</a:t>
                </a:r>
                <a:r>
                  <a:rPr lang="nl-NL" dirty="0"/>
                  <a:t> </a:t>
                </a:r>
                <a:r>
                  <a:rPr lang="nl-NL" dirty="0" err="1"/>
                  <a:t>calculate</a:t>
                </a:r>
                <a:r>
                  <a:rPr lang="nl-NL" dirty="0"/>
                  <a:t> </a:t>
                </a:r>
                <a:r>
                  <a:rPr lang="nl-NL" dirty="0" err="1"/>
                  <a:t>all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weights</a:t>
                </a:r>
                <a:r>
                  <a:rPr lang="nl-NL" dirty="0"/>
                  <a:t>. </a:t>
                </a:r>
                <a:r>
                  <a:rPr lang="nl-NL" dirty="0" err="1"/>
                  <a:t>Again</a:t>
                </a:r>
                <a:r>
                  <a:rPr lang="nl-NL" dirty="0"/>
                  <a:t>, </a:t>
                </a:r>
                <a:r>
                  <a:rPr lang="nl-NL" dirty="0" err="1"/>
                  <a:t>much</a:t>
                </a:r>
                <a:r>
                  <a:rPr lang="nl-NL" dirty="0"/>
                  <a:t> of </a:t>
                </a:r>
                <a:r>
                  <a:rPr lang="nl-NL" dirty="0" err="1"/>
                  <a:t>that</a:t>
                </a:r>
                <a:r>
                  <a:rPr lang="nl-NL" dirty="0"/>
                  <a:t> </a:t>
                </a:r>
                <a:r>
                  <a:rPr lang="nl-NL" dirty="0" err="1"/>
                  <a:t>work</a:t>
                </a:r>
                <a:r>
                  <a:rPr lang="nl-NL" dirty="0"/>
                  <a:t> is </a:t>
                </a:r>
                <a:r>
                  <a:rPr lang="nl-NL" dirty="0" err="1"/>
                  <a:t>done</a:t>
                </a:r>
                <a:r>
                  <a:rPr lang="nl-NL" dirty="0"/>
                  <a:t> </a:t>
                </a:r>
                <a:r>
                  <a:rPr lang="nl-NL" dirty="0" err="1"/>
                  <a:t>inside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deeper</a:t>
                </a:r>
                <a:r>
                  <a:rPr lang="nl-NL" dirty="0"/>
                  <a:t> </a:t>
                </a:r>
                <a:r>
                  <a:rPr lang="nl-NL" dirty="0" err="1"/>
                  <a:t>layers</a:t>
                </a:r>
                <a:r>
                  <a:rPr lang="nl-NL" dirty="0"/>
                  <a:t> of </a:t>
                </a:r>
                <a:r>
                  <a:rPr lang="nl-NL" dirty="0" err="1"/>
                  <a:t>the</a:t>
                </a:r>
                <a:r>
                  <a:rPr lang="nl-NL" dirty="0"/>
                  <a:t> </a:t>
                </a:r>
                <a:r>
                  <a:rPr lang="nl-NL" dirty="0" err="1"/>
                  <a:t>network</a:t>
                </a:r>
                <a:r>
                  <a:rPr lang="nl-NL" dirty="0"/>
                  <a:t>, </a:t>
                </a:r>
                <a:r>
                  <a:rPr lang="nl-NL" dirty="0" err="1"/>
                  <a:t>hence</a:t>
                </a:r>
                <a:r>
                  <a:rPr lang="nl-NL" dirty="0"/>
                  <a:t> </a:t>
                </a:r>
                <a:r>
                  <a:rPr lang="nl-NL" dirty="0" err="1"/>
                  <a:t>the</a:t>
                </a:r>
                <a:r>
                  <a:rPr lang="nl-NL" dirty="0"/>
                  <a:t> name “</a:t>
                </a:r>
                <a:r>
                  <a:rPr lang="nl-NL" dirty="0" err="1"/>
                  <a:t>deep</a:t>
                </a:r>
                <a:r>
                  <a:rPr lang="nl-NL" dirty="0"/>
                  <a:t> </a:t>
                </a:r>
                <a:r>
                  <a:rPr lang="nl-NL" dirty="0" err="1"/>
                  <a:t>learning</a:t>
                </a:r>
                <a:r>
                  <a:rPr lang="nl-NL" dirty="0"/>
                  <a:t>”.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nl-NL" dirty="0" err="1"/>
                  <a:t>Calculating</a:t>
                </a:r>
                <a:r>
                  <a:rPr lang="nl-NL" dirty="0"/>
                  <a:t> </a:t>
                </a:r>
                <a:r>
                  <a:rPr lang="nl-NL" dirty="0" err="1"/>
                  <a:t>weights</a:t>
                </a:r>
                <a:r>
                  <a:rPr lang="nl-NL" dirty="0"/>
                  <a:t> is </a:t>
                </a:r>
                <a:r>
                  <a:rPr lang="nl-NL" dirty="0" err="1"/>
                  <a:t>called</a:t>
                </a:r>
                <a:r>
                  <a:rPr lang="nl-NL" dirty="0"/>
                  <a:t> </a:t>
                </a:r>
                <a:r>
                  <a:rPr lang="nl-NL" b="1" dirty="0"/>
                  <a:t>training</a:t>
                </a:r>
                <a:r>
                  <a:rPr lang="nl-NL" dirty="0"/>
                  <a:t>.</a:t>
                </a:r>
              </a:p>
            </p:txBody>
          </p:sp>
        </mc:Choice>
        <mc:Fallback>
          <p:sp>
            <p:nvSpPr>
              <p:cNvPr id="2" name="Tijdelijke aanduiding voor tekst 1">
                <a:extLst>
                  <a:ext uri="{FF2B5EF4-FFF2-40B4-BE49-F238E27FC236}">
                    <a16:creationId xmlns:a16="http://schemas.microsoft.com/office/drawing/2014/main" id="{DD3ED0A0-02DC-1344-E662-43A420559D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643" t="-2077" r="-161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219826D8-30BA-2F7F-03A6-7DC7C0A2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makes</a:t>
            </a:r>
            <a:r>
              <a:rPr lang="nl-NL" dirty="0"/>
              <a:t>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“</a:t>
            </a:r>
            <a:r>
              <a:rPr lang="nl-NL" dirty="0" err="1"/>
              <a:t>learning</a:t>
            </a:r>
            <a:r>
              <a:rPr lang="nl-NL" dirty="0"/>
              <a:t>”?</a:t>
            </a:r>
          </a:p>
        </p:txBody>
      </p:sp>
    </p:spTree>
    <p:extLst>
      <p:ext uri="{BB962C8B-B14F-4D97-AF65-F5344CB8AC3E}">
        <p14:creationId xmlns:p14="http://schemas.microsoft.com/office/powerpoint/2010/main" val="39234694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A738D7BB-1AD2-0C0D-739F-B513DFD53D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925638"/>
            <a:ext cx="3574382" cy="42592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Image </a:t>
            </a:r>
            <a:r>
              <a:rPr lang="nl-NL" dirty="0" err="1"/>
              <a:t>recognition</a:t>
            </a:r>
            <a:r>
              <a:rPr lang="nl-NL" dirty="0"/>
              <a:t> is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networks</a:t>
            </a:r>
            <a:r>
              <a:rPr lang="nl-NL" dirty="0"/>
              <a:t> of </a:t>
            </a:r>
            <a:r>
              <a:rPr lang="nl-NL" dirty="0" err="1"/>
              <a:t>functions</a:t>
            </a:r>
            <a:r>
              <a:rPr lang="nl-NL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The </a:t>
            </a:r>
            <a:r>
              <a:rPr lang="nl-NL" dirty="0" err="1"/>
              <a:t>inputs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are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of </a:t>
            </a:r>
            <a:r>
              <a:rPr lang="nl-NL" dirty="0" err="1"/>
              <a:t>each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pixels of </a:t>
            </a:r>
            <a:r>
              <a:rPr lang="nl-NL" dirty="0" err="1"/>
              <a:t>the</a:t>
            </a:r>
            <a:r>
              <a:rPr lang="nl-NL" dirty="0"/>
              <a:t> image.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Images have a </a:t>
            </a:r>
            <a:r>
              <a:rPr lang="nl-NL" i="1" dirty="0"/>
              <a:t>lot</a:t>
            </a:r>
            <a:r>
              <a:rPr lang="nl-NL" b="1" i="1" dirty="0"/>
              <a:t> </a:t>
            </a:r>
            <a:r>
              <a:rPr lang="nl-NL" dirty="0"/>
              <a:t>of pixels, </a:t>
            </a:r>
            <a:r>
              <a:rPr lang="nl-NL" dirty="0" err="1"/>
              <a:t>so</a:t>
            </a:r>
            <a:r>
              <a:rPr lang="nl-NL" dirty="0"/>
              <a:t> part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serves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summarize</a:t>
            </a:r>
            <a:r>
              <a:rPr lang="nl-NL" dirty="0"/>
              <a:t> </a:t>
            </a:r>
            <a:r>
              <a:rPr lang="nl-NL" dirty="0" err="1"/>
              <a:t>groups</a:t>
            </a:r>
            <a:r>
              <a:rPr lang="nl-NL" dirty="0"/>
              <a:t> of pixels.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A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summarizes</a:t>
            </a:r>
            <a:r>
              <a:rPr lang="nl-NL" dirty="0"/>
              <a:t> </a:t>
            </a:r>
            <a:r>
              <a:rPr lang="nl-NL" dirty="0" err="1"/>
              <a:t>groups</a:t>
            </a:r>
            <a:r>
              <a:rPr lang="nl-NL" dirty="0"/>
              <a:t> of pixels is </a:t>
            </a:r>
            <a:r>
              <a:rPr lang="nl-NL" dirty="0" err="1"/>
              <a:t>called</a:t>
            </a:r>
            <a:r>
              <a:rPr lang="nl-NL" dirty="0"/>
              <a:t> a </a:t>
            </a:r>
            <a:r>
              <a:rPr lang="nl-NL" b="1" dirty="0" err="1"/>
              <a:t>convolution</a:t>
            </a:r>
            <a:r>
              <a:rPr lang="nl-NL" dirty="0"/>
              <a:t> (</a:t>
            </a:r>
            <a:r>
              <a:rPr lang="nl-NL" dirty="0" err="1"/>
              <a:t>hence</a:t>
            </a:r>
            <a:r>
              <a:rPr lang="nl-NL" dirty="0"/>
              <a:t>: </a:t>
            </a:r>
            <a:r>
              <a:rPr lang="nl-NL" dirty="0" err="1"/>
              <a:t>convolution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or </a:t>
            </a:r>
            <a:r>
              <a:rPr lang="nl-NL" dirty="0" err="1"/>
              <a:t>cnn</a:t>
            </a:r>
            <a:r>
              <a:rPr lang="nl-NL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659B6DE-B88C-18B0-897C-F0DFA8F1C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Image </a:t>
            </a:r>
            <a:r>
              <a:rPr lang="nl-NL" dirty="0" err="1"/>
              <a:t>recognition</a:t>
            </a:r>
            <a:r>
              <a:rPr lang="nl-NL" dirty="0"/>
              <a:t> (1)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8CB6F8F-B4F8-C643-2AB4-336CBBEB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782" y="1165810"/>
            <a:ext cx="2856390" cy="2192264"/>
          </a:xfrm>
          <a:prstGeom prst="rect">
            <a:avLst/>
          </a:prstGeom>
        </p:spPr>
      </p:pic>
      <p:grpSp>
        <p:nvGrpSpPr>
          <p:cNvPr id="6" name="Group 1">
            <a:extLst>
              <a:ext uri="{FF2B5EF4-FFF2-40B4-BE49-F238E27FC236}">
                <a16:creationId xmlns:a16="http://schemas.microsoft.com/office/drawing/2014/main" id="{FF7162C2-703C-00F0-D632-1E60E64317D0}"/>
              </a:ext>
            </a:extLst>
          </p:cNvPr>
          <p:cNvGrpSpPr>
            <a:grpSpLocks/>
          </p:cNvGrpSpPr>
          <p:nvPr/>
        </p:nvGrpSpPr>
        <p:grpSpPr bwMode="auto">
          <a:xfrm>
            <a:off x="4882660" y="3571874"/>
            <a:ext cx="3468051" cy="2670529"/>
            <a:chOff x="251520" y="1502786"/>
            <a:chExt cx="8241514" cy="4266474"/>
          </a:xfrm>
        </p:grpSpPr>
        <p:sp>
          <p:nvSpPr>
            <p:cNvPr id="7" name="Rectangle 25">
              <a:extLst>
                <a:ext uri="{FF2B5EF4-FFF2-40B4-BE49-F238E27FC236}">
                  <a16:creationId xmlns:a16="http://schemas.microsoft.com/office/drawing/2014/main" id="{81A0069B-41A9-6146-C921-2E7C7F4EF177}"/>
                </a:ext>
              </a:extLst>
            </p:cNvPr>
            <p:cNvSpPr/>
            <p:nvPr/>
          </p:nvSpPr>
          <p:spPr bwMode="auto">
            <a:xfrm>
              <a:off x="3935153" y="1528181"/>
              <a:ext cx="505886" cy="4317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1050" dirty="0"/>
                <a:t>3x3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BFE41040-EDF6-17A9-7E53-0D6A4162D212}"/>
                </a:ext>
              </a:extLst>
            </p:cNvPr>
            <p:cNvSpPr/>
            <p:nvPr/>
          </p:nvSpPr>
          <p:spPr bwMode="auto">
            <a:xfrm>
              <a:off x="251520" y="2961883"/>
              <a:ext cx="935643" cy="93502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28x28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C7567569-38ED-9D75-9ACD-C896ADFEC449}"/>
                </a:ext>
              </a:extLst>
            </p:cNvPr>
            <p:cNvSpPr/>
            <p:nvPr/>
          </p:nvSpPr>
          <p:spPr bwMode="auto">
            <a:xfrm>
              <a:off x="1548159" y="1701334"/>
              <a:ext cx="503431" cy="431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3x3</a:t>
              </a:r>
            </a:p>
          </p:txBody>
        </p:sp>
        <p:cxnSp>
          <p:nvCxnSpPr>
            <p:cNvPr id="10" name="Straight Arrow Connector 7">
              <a:extLst>
                <a:ext uri="{FF2B5EF4-FFF2-40B4-BE49-F238E27FC236}">
                  <a16:creationId xmlns:a16="http://schemas.microsoft.com/office/drawing/2014/main" id="{0ECB527C-ED7C-D71A-0EE8-35FB18385AB7}"/>
                </a:ext>
              </a:extLst>
            </p:cNvPr>
            <p:cNvCxnSpPr>
              <a:cxnSpLocks noChangeShapeType="1"/>
              <a:stCxn id="8" idx="3"/>
              <a:endCxn id="9" idx="1"/>
            </p:cNvCxnSpPr>
            <p:nvPr/>
          </p:nvCxnSpPr>
          <p:spPr bwMode="auto">
            <a:xfrm flipV="1">
              <a:off x="1187624" y="1916832"/>
              <a:ext cx="360040" cy="1512168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16A222F8-0FCA-9070-FF47-4DD4C53D8695}"/>
                </a:ext>
              </a:extLst>
            </p:cNvPr>
            <p:cNvSpPr/>
            <p:nvPr/>
          </p:nvSpPr>
          <p:spPr bwMode="auto">
            <a:xfrm>
              <a:off x="2412584" y="1502786"/>
              <a:ext cx="827590" cy="82882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26x26</a:t>
              </a:r>
            </a:p>
          </p:txBody>
        </p:sp>
        <p:cxnSp>
          <p:nvCxnSpPr>
            <p:cNvPr id="12" name="Straight Arrow Connector 2">
              <a:extLst>
                <a:ext uri="{FF2B5EF4-FFF2-40B4-BE49-F238E27FC236}">
                  <a16:creationId xmlns:a16="http://schemas.microsoft.com/office/drawing/2014/main" id="{DFBE5EEB-B62A-8F49-6EE5-DC877A634E84}"/>
                </a:ext>
              </a:extLst>
            </p:cNvPr>
            <p:cNvCxnSpPr>
              <a:cxnSpLocks noChangeShapeType="1"/>
              <a:stCxn id="9" idx="3"/>
              <a:endCxn id="11" idx="1"/>
            </p:cNvCxnSpPr>
            <p:nvPr/>
          </p:nvCxnSpPr>
          <p:spPr bwMode="auto">
            <a:xfrm>
              <a:off x="2051720" y="1916832"/>
              <a:ext cx="360040" cy="0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7ABF866A-F74F-07F2-DCED-E783BC4926B3}"/>
                </a:ext>
              </a:extLst>
            </p:cNvPr>
            <p:cNvSpPr/>
            <p:nvPr/>
          </p:nvSpPr>
          <p:spPr bwMode="auto">
            <a:xfrm>
              <a:off x="1548159" y="2827979"/>
              <a:ext cx="503431" cy="431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3x3</a:t>
              </a: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ED7A8428-3D99-51FF-D29D-CAE9BA09CC18}"/>
                </a:ext>
              </a:extLst>
            </p:cNvPr>
            <p:cNvSpPr/>
            <p:nvPr/>
          </p:nvSpPr>
          <p:spPr bwMode="auto">
            <a:xfrm>
              <a:off x="2412584" y="2629431"/>
              <a:ext cx="827590" cy="82882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26x26</a:t>
              </a:r>
            </a:p>
          </p:txBody>
        </p:sp>
        <p:cxnSp>
          <p:nvCxnSpPr>
            <p:cNvPr id="15" name="Straight Arrow Connector 10">
              <a:extLst>
                <a:ext uri="{FF2B5EF4-FFF2-40B4-BE49-F238E27FC236}">
                  <a16:creationId xmlns:a16="http://schemas.microsoft.com/office/drawing/2014/main" id="{880C3917-0A8B-4A3A-A8D0-C07AC2E26011}"/>
                </a:ext>
              </a:extLst>
            </p:cNvPr>
            <p:cNvCxnSpPr>
              <a:cxnSpLocks noChangeShapeType="1"/>
              <a:stCxn id="13" idx="3"/>
              <a:endCxn id="14" idx="1"/>
            </p:cNvCxnSpPr>
            <p:nvPr/>
          </p:nvCxnSpPr>
          <p:spPr bwMode="auto">
            <a:xfrm>
              <a:off x="2051720" y="3043802"/>
              <a:ext cx="360040" cy="0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2EC4795D-8683-1153-082F-887F690EA1A4}"/>
                </a:ext>
              </a:extLst>
            </p:cNvPr>
            <p:cNvSpPr/>
            <p:nvPr/>
          </p:nvSpPr>
          <p:spPr bwMode="auto">
            <a:xfrm>
              <a:off x="1548159" y="4012340"/>
              <a:ext cx="503431" cy="4317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3x3</a:t>
              </a:r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C03CCB6E-AB71-93E4-C505-B294F8ECDED9}"/>
                </a:ext>
              </a:extLst>
            </p:cNvPr>
            <p:cNvSpPr/>
            <p:nvPr/>
          </p:nvSpPr>
          <p:spPr bwMode="auto">
            <a:xfrm>
              <a:off x="2412584" y="3813792"/>
              <a:ext cx="827590" cy="82882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26x26</a:t>
              </a:r>
            </a:p>
          </p:txBody>
        </p:sp>
        <p:cxnSp>
          <p:nvCxnSpPr>
            <p:cNvPr id="18" name="Straight Arrow Connector 16">
              <a:extLst>
                <a:ext uri="{FF2B5EF4-FFF2-40B4-BE49-F238E27FC236}">
                  <a16:creationId xmlns:a16="http://schemas.microsoft.com/office/drawing/2014/main" id="{F472B27E-940B-D83D-7A6A-15DB044A9DD1}"/>
                </a:ext>
              </a:extLst>
            </p:cNvPr>
            <p:cNvCxnSpPr>
              <a:cxnSpLocks noChangeShapeType="1"/>
              <a:stCxn id="16" idx="3"/>
              <a:endCxn id="17" idx="1"/>
            </p:cNvCxnSpPr>
            <p:nvPr/>
          </p:nvCxnSpPr>
          <p:spPr bwMode="auto">
            <a:xfrm>
              <a:off x="2051720" y="4228244"/>
              <a:ext cx="360040" cy="0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4987138B-2446-15F0-A6D6-33D71314FDD0}"/>
                </a:ext>
              </a:extLst>
            </p:cNvPr>
            <p:cNvSpPr/>
            <p:nvPr/>
          </p:nvSpPr>
          <p:spPr bwMode="auto">
            <a:xfrm>
              <a:off x="1548159" y="5138985"/>
              <a:ext cx="503431" cy="4317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3x3</a:t>
              </a:r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6333C305-C935-065E-F0D9-0AC68026018F}"/>
                </a:ext>
              </a:extLst>
            </p:cNvPr>
            <p:cNvSpPr/>
            <p:nvPr/>
          </p:nvSpPr>
          <p:spPr bwMode="auto">
            <a:xfrm>
              <a:off x="2412584" y="4940437"/>
              <a:ext cx="827590" cy="82882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26x26</a:t>
              </a:r>
            </a:p>
          </p:txBody>
        </p:sp>
        <p:cxnSp>
          <p:nvCxnSpPr>
            <p:cNvPr id="21" name="Straight Arrow Connector 19">
              <a:extLst>
                <a:ext uri="{FF2B5EF4-FFF2-40B4-BE49-F238E27FC236}">
                  <a16:creationId xmlns:a16="http://schemas.microsoft.com/office/drawing/2014/main" id="{A1F6B576-9BE5-A785-1091-AA9063FF0BB7}"/>
                </a:ext>
              </a:extLst>
            </p:cNvPr>
            <p:cNvCxnSpPr>
              <a:cxnSpLocks noChangeShapeType="1"/>
              <a:stCxn id="19" idx="3"/>
              <a:endCxn id="20" idx="1"/>
            </p:cNvCxnSpPr>
            <p:nvPr/>
          </p:nvCxnSpPr>
          <p:spPr bwMode="auto">
            <a:xfrm>
              <a:off x="2051720" y="5355214"/>
              <a:ext cx="360040" cy="0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Arrow Connector 3">
              <a:extLst>
                <a:ext uri="{FF2B5EF4-FFF2-40B4-BE49-F238E27FC236}">
                  <a16:creationId xmlns:a16="http://schemas.microsoft.com/office/drawing/2014/main" id="{1C647C0A-07B6-447B-BD73-6D647FCC46B8}"/>
                </a:ext>
              </a:extLst>
            </p:cNvPr>
            <p:cNvCxnSpPr>
              <a:cxnSpLocks noChangeShapeType="1"/>
              <a:stCxn id="8" idx="3"/>
              <a:endCxn id="13" idx="1"/>
            </p:cNvCxnSpPr>
            <p:nvPr/>
          </p:nvCxnSpPr>
          <p:spPr bwMode="auto">
            <a:xfrm flipV="1">
              <a:off x="1187624" y="3043802"/>
              <a:ext cx="360040" cy="385198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1">
              <a:extLst>
                <a:ext uri="{FF2B5EF4-FFF2-40B4-BE49-F238E27FC236}">
                  <a16:creationId xmlns:a16="http://schemas.microsoft.com/office/drawing/2014/main" id="{C439F38B-EA31-4623-26E4-A151E57AA429}"/>
                </a:ext>
              </a:extLst>
            </p:cNvPr>
            <p:cNvCxnSpPr>
              <a:cxnSpLocks noChangeShapeType="1"/>
              <a:stCxn id="8" idx="3"/>
              <a:endCxn id="16" idx="1"/>
            </p:cNvCxnSpPr>
            <p:nvPr/>
          </p:nvCxnSpPr>
          <p:spPr bwMode="auto">
            <a:xfrm>
              <a:off x="1187624" y="3429000"/>
              <a:ext cx="360040" cy="799244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1048EAD-C110-DF49-E535-0368833AF521}"/>
                </a:ext>
              </a:extLst>
            </p:cNvPr>
            <p:cNvCxnSpPr>
              <a:cxnSpLocks noChangeShapeType="1"/>
              <a:stCxn id="8" idx="3"/>
              <a:endCxn id="19" idx="1"/>
            </p:cNvCxnSpPr>
            <p:nvPr/>
          </p:nvCxnSpPr>
          <p:spPr bwMode="auto">
            <a:xfrm>
              <a:off x="1187624" y="3429000"/>
              <a:ext cx="360040" cy="1926214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8F97C63-31AA-65E2-AB0D-3B22F129AE9F}"/>
                </a:ext>
              </a:extLst>
            </p:cNvPr>
            <p:cNvSpPr/>
            <p:nvPr/>
          </p:nvSpPr>
          <p:spPr bwMode="auto">
            <a:xfrm>
              <a:off x="3886037" y="1585899"/>
              <a:ext cx="503431" cy="431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1050" dirty="0"/>
                <a:t>3x3</a:t>
              </a:r>
            </a:p>
          </p:txBody>
        </p:sp>
        <p:sp>
          <p:nvSpPr>
            <p:cNvPr id="26" name="Rectangle 22">
              <a:extLst>
                <a:ext uri="{FF2B5EF4-FFF2-40B4-BE49-F238E27FC236}">
                  <a16:creationId xmlns:a16="http://schemas.microsoft.com/office/drawing/2014/main" id="{8B2BD57C-E902-E536-B16B-66014C2D8974}"/>
                </a:ext>
              </a:extLst>
            </p:cNvPr>
            <p:cNvSpPr/>
            <p:nvPr/>
          </p:nvSpPr>
          <p:spPr bwMode="auto">
            <a:xfrm>
              <a:off x="3836922" y="1643616"/>
              <a:ext cx="503431" cy="4317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1050" dirty="0"/>
                <a:t>3x3</a:t>
              </a:r>
            </a:p>
          </p:txBody>
        </p:sp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B9D3514E-0AC3-3497-C993-1D91CF1BFE0E}"/>
                </a:ext>
              </a:extLst>
            </p:cNvPr>
            <p:cNvSpPr/>
            <p:nvPr/>
          </p:nvSpPr>
          <p:spPr bwMode="auto">
            <a:xfrm>
              <a:off x="3782896" y="1701334"/>
              <a:ext cx="505886" cy="431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3x3</a:t>
              </a:r>
            </a:p>
          </p:txBody>
        </p:sp>
        <p:sp>
          <p:nvSpPr>
            <p:cNvPr id="28" name="Rectangle 26">
              <a:extLst>
                <a:ext uri="{FF2B5EF4-FFF2-40B4-BE49-F238E27FC236}">
                  <a16:creationId xmlns:a16="http://schemas.microsoft.com/office/drawing/2014/main" id="{A97C9DE4-968B-7E71-6568-F300F10F528E}"/>
                </a:ext>
              </a:extLst>
            </p:cNvPr>
            <p:cNvSpPr/>
            <p:nvPr/>
          </p:nvSpPr>
          <p:spPr bwMode="auto">
            <a:xfrm>
              <a:off x="3935153" y="2654826"/>
              <a:ext cx="505886" cy="4317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1050" dirty="0"/>
                <a:t>3x3</a:t>
              </a:r>
            </a:p>
          </p:txBody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5EC9066-C872-4A24-9739-DA49C607AC87}"/>
                </a:ext>
              </a:extLst>
            </p:cNvPr>
            <p:cNvSpPr/>
            <p:nvPr/>
          </p:nvSpPr>
          <p:spPr bwMode="auto">
            <a:xfrm>
              <a:off x="3886037" y="2712544"/>
              <a:ext cx="503431" cy="431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1050" dirty="0"/>
                <a:t>3x3</a:t>
              </a:r>
            </a:p>
          </p:txBody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259C4688-423C-0A5B-0C7B-F1D6A484D465}"/>
                </a:ext>
              </a:extLst>
            </p:cNvPr>
            <p:cNvSpPr/>
            <p:nvPr/>
          </p:nvSpPr>
          <p:spPr bwMode="auto">
            <a:xfrm>
              <a:off x="3836922" y="2770261"/>
              <a:ext cx="503431" cy="4317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1050" dirty="0"/>
                <a:t>3x3</a:t>
              </a:r>
            </a:p>
          </p:txBody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6974F3CB-FD4E-3166-9101-B25751F4EDD9}"/>
                </a:ext>
              </a:extLst>
            </p:cNvPr>
            <p:cNvSpPr/>
            <p:nvPr/>
          </p:nvSpPr>
          <p:spPr bwMode="auto">
            <a:xfrm>
              <a:off x="3782896" y="2827979"/>
              <a:ext cx="505886" cy="431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3x3</a:t>
              </a:r>
            </a:p>
          </p:txBody>
        </p:sp>
        <p:sp>
          <p:nvSpPr>
            <p:cNvPr id="32" name="Rectangle 30">
              <a:extLst>
                <a:ext uri="{FF2B5EF4-FFF2-40B4-BE49-F238E27FC236}">
                  <a16:creationId xmlns:a16="http://schemas.microsoft.com/office/drawing/2014/main" id="{BF48445F-BC10-9306-1DF7-B9382CC9D8FF}"/>
                </a:ext>
              </a:extLst>
            </p:cNvPr>
            <p:cNvSpPr/>
            <p:nvPr/>
          </p:nvSpPr>
          <p:spPr bwMode="auto">
            <a:xfrm>
              <a:off x="3932698" y="3952314"/>
              <a:ext cx="503429" cy="4317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1050" dirty="0"/>
                <a:t>3x3</a:t>
              </a:r>
            </a:p>
          </p:txBody>
        </p:sp>
        <p:sp>
          <p:nvSpPr>
            <p:cNvPr id="33" name="Rectangle 31">
              <a:extLst>
                <a:ext uri="{FF2B5EF4-FFF2-40B4-BE49-F238E27FC236}">
                  <a16:creationId xmlns:a16="http://schemas.microsoft.com/office/drawing/2014/main" id="{DBDCA373-1239-5B7B-5C32-55CB03416EEF}"/>
                </a:ext>
              </a:extLst>
            </p:cNvPr>
            <p:cNvSpPr/>
            <p:nvPr/>
          </p:nvSpPr>
          <p:spPr bwMode="auto">
            <a:xfrm>
              <a:off x="3881126" y="4010032"/>
              <a:ext cx="505886" cy="431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1050" dirty="0"/>
                <a:t>3x3</a:t>
              </a:r>
            </a:p>
          </p:txBody>
        </p:sp>
        <p:sp>
          <p:nvSpPr>
            <p:cNvPr id="34" name="Rectangle 32">
              <a:extLst>
                <a:ext uri="{FF2B5EF4-FFF2-40B4-BE49-F238E27FC236}">
                  <a16:creationId xmlns:a16="http://schemas.microsoft.com/office/drawing/2014/main" id="{4CD4FDAB-8D39-9E75-E455-3137560D191C}"/>
                </a:ext>
              </a:extLst>
            </p:cNvPr>
            <p:cNvSpPr/>
            <p:nvPr/>
          </p:nvSpPr>
          <p:spPr bwMode="auto">
            <a:xfrm>
              <a:off x="3832011" y="4067749"/>
              <a:ext cx="503431" cy="4317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1050" dirty="0"/>
                <a:t>3x3</a:t>
              </a:r>
            </a:p>
          </p:txBody>
        </p:sp>
        <p:sp>
          <p:nvSpPr>
            <p:cNvPr id="35" name="Rectangle 33">
              <a:extLst>
                <a:ext uri="{FF2B5EF4-FFF2-40B4-BE49-F238E27FC236}">
                  <a16:creationId xmlns:a16="http://schemas.microsoft.com/office/drawing/2014/main" id="{E2D43DF6-427F-C0A1-2FF5-E7FCFD01FBD6}"/>
                </a:ext>
              </a:extLst>
            </p:cNvPr>
            <p:cNvSpPr/>
            <p:nvPr/>
          </p:nvSpPr>
          <p:spPr bwMode="auto">
            <a:xfrm>
              <a:off x="3780441" y="4125467"/>
              <a:ext cx="503429" cy="431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3x3</a:t>
              </a:r>
            </a:p>
          </p:txBody>
        </p:sp>
        <p:sp>
          <p:nvSpPr>
            <p:cNvPr id="36" name="Rectangle 34">
              <a:extLst>
                <a:ext uri="{FF2B5EF4-FFF2-40B4-BE49-F238E27FC236}">
                  <a16:creationId xmlns:a16="http://schemas.microsoft.com/office/drawing/2014/main" id="{E9349B7A-9EEA-AC0C-0DA1-C6D9D648474D}"/>
                </a:ext>
              </a:extLst>
            </p:cNvPr>
            <p:cNvSpPr/>
            <p:nvPr/>
          </p:nvSpPr>
          <p:spPr bwMode="auto">
            <a:xfrm>
              <a:off x="3971990" y="5014315"/>
              <a:ext cx="503429" cy="4317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1050" dirty="0"/>
                <a:t>3x3</a:t>
              </a:r>
            </a:p>
          </p:txBody>
        </p:sp>
        <p:sp>
          <p:nvSpPr>
            <p:cNvPr id="37" name="Rectangle 35">
              <a:extLst>
                <a:ext uri="{FF2B5EF4-FFF2-40B4-BE49-F238E27FC236}">
                  <a16:creationId xmlns:a16="http://schemas.microsoft.com/office/drawing/2014/main" id="{E5505874-F0AB-4A42-D7D6-6531B251192A}"/>
                </a:ext>
              </a:extLst>
            </p:cNvPr>
            <p:cNvSpPr/>
            <p:nvPr/>
          </p:nvSpPr>
          <p:spPr bwMode="auto">
            <a:xfrm>
              <a:off x="3920418" y="5072033"/>
              <a:ext cx="505886" cy="431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1050" dirty="0"/>
                <a:t>3x3</a:t>
              </a:r>
            </a:p>
          </p:txBody>
        </p:sp>
        <p:sp>
          <p:nvSpPr>
            <p:cNvPr id="38" name="Rectangle 36">
              <a:extLst>
                <a:ext uri="{FF2B5EF4-FFF2-40B4-BE49-F238E27FC236}">
                  <a16:creationId xmlns:a16="http://schemas.microsoft.com/office/drawing/2014/main" id="{0F0CDBDF-50A2-5FBF-AE1D-3B08C1A9CEEA}"/>
                </a:ext>
              </a:extLst>
            </p:cNvPr>
            <p:cNvSpPr/>
            <p:nvPr/>
          </p:nvSpPr>
          <p:spPr bwMode="auto">
            <a:xfrm>
              <a:off x="3871303" y="5129750"/>
              <a:ext cx="503431" cy="43172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1050" dirty="0"/>
                <a:t>3x3</a:t>
              </a:r>
            </a:p>
          </p:txBody>
        </p:sp>
        <p:sp>
          <p:nvSpPr>
            <p:cNvPr id="39" name="Rectangle 37">
              <a:extLst>
                <a:ext uri="{FF2B5EF4-FFF2-40B4-BE49-F238E27FC236}">
                  <a16:creationId xmlns:a16="http://schemas.microsoft.com/office/drawing/2014/main" id="{51ADD8F7-BC22-AD97-9981-2FF148F69F21}"/>
                </a:ext>
              </a:extLst>
            </p:cNvPr>
            <p:cNvSpPr/>
            <p:nvPr/>
          </p:nvSpPr>
          <p:spPr bwMode="auto">
            <a:xfrm>
              <a:off x="3819733" y="5187468"/>
              <a:ext cx="503429" cy="4317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3x3</a:t>
              </a:r>
            </a:p>
          </p:txBody>
        </p:sp>
        <p:cxnSp>
          <p:nvCxnSpPr>
            <p:cNvPr id="40" name="Straight Arrow Connector 11">
              <a:extLst>
                <a:ext uri="{FF2B5EF4-FFF2-40B4-BE49-F238E27FC236}">
                  <a16:creationId xmlns:a16="http://schemas.microsoft.com/office/drawing/2014/main" id="{FE90B24B-62C3-5BDF-CFB6-13B981821D94}"/>
                </a:ext>
              </a:extLst>
            </p:cNvPr>
            <p:cNvCxnSpPr>
              <a:cxnSpLocks noChangeShapeType="1"/>
              <a:stCxn id="11" idx="3"/>
              <a:endCxn id="27" idx="1"/>
            </p:cNvCxnSpPr>
            <p:nvPr/>
          </p:nvCxnSpPr>
          <p:spPr bwMode="auto">
            <a:xfrm>
              <a:off x="3239852" y="1916832"/>
              <a:ext cx="544034" cy="0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Straight Arrow Connector 13">
              <a:extLst>
                <a:ext uri="{FF2B5EF4-FFF2-40B4-BE49-F238E27FC236}">
                  <a16:creationId xmlns:a16="http://schemas.microsoft.com/office/drawing/2014/main" id="{8AA5B77B-577D-CCFB-E862-001E7188EA60}"/>
                </a:ext>
              </a:extLst>
            </p:cNvPr>
            <p:cNvCxnSpPr>
              <a:cxnSpLocks noChangeShapeType="1"/>
              <a:stCxn id="11" idx="3"/>
              <a:endCxn id="31" idx="1"/>
            </p:cNvCxnSpPr>
            <p:nvPr/>
          </p:nvCxnSpPr>
          <p:spPr bwMode="auto">
            <a:xfrm>
              <a:off x="3239852" y="1916832"/>
              <a:ext cx="544034" cy="1126970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Straight Arrow Connector 39">
              <a:extLst>
                <a:ext uri="{FF2B5EF4-FFF2-40B4-BE49-F238E27FC236}">
                  <a16:creationId xmlns:a16="http://schemas.microsoft.com/office/drawing/2014/main" id="{4898C4AF-16B3-0E3B-CDCF-714605E962FA}"/>
                </a:ext>
              </a:extLst>
            </p:cNvPr>
            <p:cNvCxnSpPr>
              <a:cxnSpLocks noChangeShapeType="1"/>
              <a:stCxn id="11" idx="3"/>
              <a:endCxn id="35" idx="1"/>
            </p:cNvCxnSpPr>
            <p:nvPr/>
          </p:nvCxnSpPr>
          <p:spPr bwMode="auto">
            <a:xfrm>
              <a:off x="3239852" y="1916832"/>
              <a:ext cx="540060" cy="2424831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Arrow Connector 41">
              <a:extLst>
                <a:ext uri="{FF2B5EF4-FFF2-40B4-BE49-F238E27FC236}">
                  <a16:creationId xmlns:a16="http://schemas.microsoft.com/office/drawing/2014/main" id="{2D26928B-9170-CC6E-FFCE-EE0CC5787882}"/>
                </a:ext>
              </a:extLst>
            </p:cNvPr>
            <p:cNvCxnSpPr>
              <a:cxnSpLocks noChangeShapeType="1"/>
              <a:stCxn id="11" idx="3"/>
              <a:endCxn id="39" idx="1"/>
            </p:cNvCxnSpPr>
            <p:nvPr/>
          </p:nvCxnSpPr>
          <p:spPr bwMode="auto">
            <a:xfrm>
              <a:off x="3239852" y="1916832"/>
              <a:ext cx="579466" cy="3486274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9301402-E7CC-EBE8-5F21-45E87C10B7C3}"/>
                </a:ext>
              </a:extLst>
            </p:cNvPr>
            <p:cNvCxnSpPr>
              <a:cxnSpLocks noChangeShapeType="1"/>
              <a:stCxn id="14" idx="3"/>
              <a:endCxn id="27" idx="1"/>
            </p:cNvCxnSpPr>
            <p:nvPr/>
          </p:nvCxnSpPr>
          <p:spPr bwMode="auto">
            <a:xfrm flipV="1">
              <a:off x="3239852" y="1916832"/>
              <a:ext cx="544034" cy="1126970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Straight Arrow Connector 45">
              <a:extLst>
                <a:ext uri="{FF2B5EF4-FFF2-40B4-BE49-F238E27FC236}">
                  <a16:creationId xmlns:a16="http://schemas.microsoft.com/office/drawing/2014/main" id="{2B41E868-82C5-0108-33E7-6D2FEA6F0CD4}"/>
                </a:ext>
              </a:extLst>
            </p:cNvPr>
            <p:cNvCxnSpPr>
              <a:cxnSpLocks noChangeShapeType="1"/>
              <a:stCxn id="14" idx="3"/>
              <a:endCxn id="31" idx="1"/>
            </p:cNvCxnSpPr>
            <p:nvPr/>
          </p:nvCxnSpPr>
          <p:spPr bwMode="auto">
            <a:xfrm>
              <a:off x="3239852" y="3043802"/>
              <a:ext cx="544034" cy="0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Straight Arrow Connector 47">
              <a:extLst>
                <a:ext uri="{FF2B5EF4-FFF2-40B4-BE49-F238E27FC236}">
                  <a16:creationId xmlns:a16="http://schemas.microsoft.com/office/drawing/2014/main" id="{73660363-104B-94DD-3F9E-55B533693C72}"/>
                </a:ext>
              </a:extLst>
            </p:cNvPr>
            <p:cNvCxnSpPr>
              <a:cxnSpLocks noChangeShapeType="1"/>
              <a:stCxn id="14" idx="3"/>
              <a:endCxn id="35" idx="1"/>
            </p:cNvCxnSpPr>
            <p:nvPr/>
          </p:nvCxnSpPr>
          <p:spPr bwMode="auto">
            <a:xfrm>
              <a:off x="3239852" y="3043802"/>
              <a:ext cx="540060" cy="1297861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Straight Arrow Connector 49">
              <a:extLst>
                <a:ext uri="{FF2B5EF4-FFF2-40B4-BE49-F238E27FC236}">
                  <a16:creationId xmlns:a16="http://schemas.microsoft.com/office/drawing/2014/main" id="{20FA54D6-5424-B684-EBC1-9643D0501724}"/>
                </a:ext>
              </a:extLst>
            </p:cNvPr>
            <p:cNvCxnSpPr>
              <a:cxnSpLocks noChangeShapeType="1"/>
              <a:stCxn id="14" idx="3"/>
              <a:endCxn id="39" idx="1"/>
            </p:cNvCxnSpPr>
            <p:nvPr/>
          </p:nvCxnSpPr>
          <p:spPr bwMode="auto">
            <a:xfrm>
              <a:off x="3239852" y="3043802"/>
              <a:ext cx="579466" cy="2359304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Straight Arrow Connector 51">
              <a:extLst>
                <a:ext uri="{FF2B5EF4-FFF2-40B4-BE49-F238E27FC236}">
                  <a16:creationId xmlns:a16="http://schemas.microsoft.com/office/drawing/2014/main" id="{099505D3-CEA1-5C4E-F6A8-398164D368C8}"/>
                </a:ext>
              </a:extLst>
            </p:cNvPr>
            <p:cNvCxnSpPr>
              <a:cxnSpLocks noChangeShapeType="1"/>
              <a:stCxn id="17" idx="3"/>
              <a:endCxn id="27" idx="1"/>
            </p:cNvCxnSpPr>
            <p:nvPr/>
          </p:nvCxnSpPr>
          <p:spPr bwMode="auto">
            <a:xfrm flipV="1">
              <a:off x="3239852" y="1916832"/>
              <a:ext cx="544034" cy="2311412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Straight Arrow Connector 53">
              <a:extLst>
                <a:ext uri="{FF2B5EF4-FFF2-40B4-BE49-F238E27FC236}">
                  <a16:creationId xmlns:a16="http://schemas.microsoft.com/office/drawing/2014/main" id="{7CC0E58B-FC00-20E4-49C9-F756DE8A5B66}"/>
                </a:ext>
              </a:extLst>
            </p:cNvPr>
            <p:cNvCxnSpPr>
              <a:cxnSpLocks noChangeShapeType="1"/>
              <a:stCxn id="17" idx="3"/>
              <a:endCxn id="31" idx="1"/>
            </p:cNvCxnSpPr>
            <p:nvPr/>
          </p:nvCxnSpPr>
          <p:spPr bwMode="auto">
            <a:xfrm flipV="1">
              <a:off x="3239852" y="3043802"/>
              <a:ext cx="544034" cy="1184442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Straight Arrow Connector 55">
              <a:extLst>
                <a:ext uri="{FF2B5EF4-FFF2-40B4-BE49-F238E27FC236}">
                  <a16:creationId xmlns:a16="http://schemas.microsoft.com/office/drawing/2014/main" id="{57B5049A-69A6-3FBB-B58E-AAF007223745}"/>
                </a:ext>
              </a:extLst>
            </p:cNvPr>
            <p:cNvCxnSpPr>
              <a:cxnSpLocks noChangeShapeType="1"/>
              <a:stCxn id="17" idx="3"/>
              <a:endCxn id="35" idx="1"/>
            </p:cNvCxnSpPr>
            <p:nvPr/>
          </p:nvCxnSpPr>
          <p:spPr bwMode="auto">
            <a:xfrm>
              <a:off x="3239852" y="4228244"/>
              <a:ext cx="540060" cy="113419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Straight Arrow Connector 57">
              <a:extLst>
                <a:ext uri="{FF2B5EF4-FFF2-40B4-BE49-F238E27FC236}">
                  <a16:creationId xmlns:a16="http://schemas.microsoft.com/office/drawing/2014/main" id="{6F4265B7-649E-91A5-5F66-80BF06D7E5D9}"/>
                </a:ext>
              </a:extLst>
            </p:cNvPr>
            <p:cNvCxnSpPr>
              <a:cxnSpLocks noChangeShapeType="1"/>
              <a:stCxn id="17" idx="3"/>
              <a:endCxn id="39" idx="1"/>
            </p:cNvCxnSpPr>
            <p:nvPr/>
          </p:nvCxnSpPr>
          <p:spPr bwMode="auto">
            <a:xfrm>
              <a:off x="3239852" y="4228244"/>
              <a:ext cx="579466" cy="1174862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Straight Arrow Connector 59">
              <a:extLst>
                <a:ext uri="{FF2B5EF4-FFF2-40B4-BE49-F238E27FC236}">
                  <a16:creationId xmlns:a16="http://schemas.microsoft.com/office/drawing/2014/main" id="{D367B031-45AE-5FAF-9007-54FAE8F82A63}"/>
                </a:ext>
              </a:extLst>
            </p:cNvPr>
            <p:cNvCxnSpPr>
              <a:cxnSpLocks noChangeShapeType="1"/>
              <a:stCxn id="20" idx="3"/>
              <a:endCxn id="27" idx="1"/>
            </p:cNvCxnSpPr>
            <p:nvPr/>
          </p:nvCxnSpPr>
          <p:spPr bwMode="auto">
            <a:xfrm flipV="1">
              <a:off x="3239852" y="1916832"/>
              <a:ext cx="544034" cy="3438382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Straight Arrow Connector 61">
              <a:extLst>
                <a:ext uri="{FF2B5EF4-FFF2-40B4-BE49-F238E27FC236}">
                  <a16:creationId xmlns:a16="http://schemas.microsoft.com/office/drawing/2014/main" id="{BD90E8D5-43F4-D7B8-F33F-1ABBC8EE7180}"/>
                </a:ext>
              </a:extLst>
            </p:cNvPr>
            <p:cNvCxnSpPr>
              <a:cxnSpLocks noChangeShapeType="1"/>
              <a:stCxn id="20" idx="3"/>
              <a:endCxn id="31" idx="1"/>
            </p:cNvCxnSpPr>
            <p:nvPr/>
          </p:nvCxnSpPr>
          <p:spPr bwMode="auto">
            <a:xfrm flipV="1">
              <a:off x="3239852" y="3043802"/>
              <a:ext cx="544034" cy="2311412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Straight Arrow Connector 58367">
              <a:extLst>
                <a:ext uri="{FF2B5EF4-FFF2-40B4-BE49-F238E27FC236}">
                  <a16:creationId xmlns:a16="http://schemas.microsoft.com/office/drawing/2014/main" id="{32A12692-8655-DF25-C29F-55E6458F4223}"/>
                </a:ext>
              </a:extLst>
            </p:cNvPr>
            <p:cNvCxnSpPr>
              <a:cxnSpLocks noChangeShapeType="1"/>
              <a:stCxn id="20" idx="3"/>
              <a:endCxn id="35" idx="1"/>
            </p:cNvCxnSpPr>
            <p:nvPr/>
          </p:nvCxnSpPr>
          <p:spPr bwMode="auto">
            <a:xfrm flipV="1">
              <a:off x="3239852" y="4341663"/>
              <a:ext cx="540060" cy="1013551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Straight Arrow Connector 58370">
              <a:extLst>
                <a:ext uri="{FF2B5EF4-FFF2-40B4-BE49-F238E27FC236}">
                  <a16:creationId xmlns:a16="http://schemas.microsoft.com/office/drawing/2014/main" id="{2C8E3587-70DF-2AF2-79AC-CB62F7F2BBFC}"/>
                </a:ext>
              </a:extLst>
            </p:cNvPr>
            <p:cNvCxnSpPr>
              <a:cxnSpLocks noChangeShapeType="1"/>
              <a:stCxn id="20" idx="3"/>
              <a:endCxn id="39" idx="1"/>
            </p:cNvCxnSpPr>
            <p:nvPr/>
          </p:nvCxnSpPr>
          <p:spPr bwMode="auto">
            <a:xfrm>
              <a:off x="3239852" y="5355214"/>
              <a:ext cx="579466" cy="47892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6" name="Rectangle 67">
              <a:extLst>
                <a:ext uri="{FF2B5EF4-FFF2-40B4-BE49-F238E27FC236}">
                  <a16:creationId xmlns:a16="http://schemas.microsoft.com/office/drawing/2014/main" id="{53F03FE4-0E4C-201A-DB84-7D097D26C08F}"/>
                </a:ext>
              </a:extLst>
            </p:cNvPr>
            <p:cNvSpPr/>
            <p:nvPr/>
          </p:nvSpPr>
          <p:spPr bwMode="auto">
            <a:xfrm>
              <a:off x="4806946" y="1502786"/>
              <a:ext cx="663054" cy="70184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24x24</a:t>
              </a:r>
            </a:p>
          </p:txBody>
        </p:sp>
        <p:sp>
          <p:nvSpPr>
            <p:cNvPr id="57" name="Rectangle 68">
              <a:extLst>
                <a:ext uri="{FF2B5EF4-FFF2-40B4-BE49-F238E27FC236}">
                  <a16:creationId xmlns:a16="http://schemas.microsoft.com/office/drawing/2014/main" id="{07294373-17FB-C9AE-4273-748121277B7C}"/>
                </a:ext>
              </a:extLst>
            </p:cNvPr>
            <p:cNvSpPr/>
            <p:nvPr/>
          </p:nvSpPr>
          <p:spPr bwMode="auto">
            <a:xfrm>
              <a:off x="4806946" y="2668678"/>
              <a:ext cx="663054" cy="70184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24x24</a:t>
              </a:r>
            </a:p>
          </p:txBody>
        </p:sp>
        <p:sp>
          <p:nvSpPr>
            <p:cNvPr id="58" name="Rectangle 69">
              <a:extLst>
                <a:ext uri="{FF2B5EF4-FFF2-40B4-BE49-F238E27FC236}">
                  <a16:creationId xmlns:a16="http://schemas.microsoft.com/office/drawing/2014/main" id="{2A3764F1-86FD-9C21-3B94-2D8697C36EF3}"/>
                </a:ext>
              </a:extLst>
            </p:cNvPr>
            <p:cNvSpPr/>
            <p:nvPr/>
          </p:nvSpPr>
          <p:spPr bwMode="auto">
            <a:xfrm>
              <a:off x="4806946" y="3871510"/>
              <a:ext cx="663054" cy="70184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24x24</a:t>
              </a:r>
            </a:p>
          </p:txBody>
        </p:sp>
        <p:sp>
          <p:nvSpPr>
            <p:cNvPr id="59" name="Rectangle 70">
              <a:extLst>
                <a:ext uri="{FF2B5EF4-FFF2-40B4-BE49-F238E27FC236}">
                  <a16:creationId xmlns:a16="http://schemas.microsoft.com/office/drawing/2014/main" id="{AC6ECC78-1493-67DF-B1AA-C65DBAC6F1FD}"/>
                </a:ext>
              </a:extLst>
            </p:cNvPr>
            <p:cNvSpPr/>
            <p:nvPr/>
          </p:nvSpPr>
          <p:spPr bwMode="auto">
            <a:xfrm>
              <a:off x="4806946" y="5005080"/>
              <a:ext cx="663054" cy="70184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24x24</a:t>
              </a:r>
            </a:p>
          </p:txBody>
        </p:sp>
        <p:cxnSp>
          <p:nvCxnSpPr>
            <p:cNvPr id="60" name="Straight Arrow Connector 58372">
              <a:extLst>
                <a:ext uri="{FF2B5EF4-FFF2-40B4-BE49-F238E27FC236}">
                  <a16:creationId xmlns:a16="http://schemas.microsoft.com/office/drawing/2014/main" id="{37DF8CB7-A421-4276-7F8D-B70CCA0E8E65}"/>
                </a:ext>
              </a:extLst>
            </p:cNvPr>
            <p:cNvCxnSpPr>
              <a:cxnSpLocks/>
              <a:stCxn id="27" idx="3"/>
              <a:endCxn id="56" idx="1"/>
            </p:cNvCxnSpPr>
            <p:nvPr/>
          </p:nvCxnSpPr>
          <p:spPr bwMode="auto">
            <a:xfrm flipV="1">
              <a:off x="4287942" y="1853825"/>
              <a:ext cx="520074" cy="63007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Arrow Connector 58375">
              <a:extLst>
                <a:ext uri="{FF2B5EF4-FFF2-40B4-BE49-F238E27FC236}">
                  <a16:creationId xmlns:a16="http://schemas.microsoft.com/office/drawing/2014/main" id="{B376E8A3-0098-AC74-D85F-1BFE25EC16A3}"/>
                </a:ext>
              </a:extLst>
            </p:cNvPr>
            <p:cNvCxnSpPr>
              <a:cxnSpLocks noChangeShapeType="1"/>
              <a:stCxn id="31" idx="3"/>
              <a:endCxn id="57" idx="1"/>
            </p:cNvCxnSpPr>
            <p:nvPr/>
          </p:nvCxnSpPr>
          <p:spPr bwMode="auto">
            <a:xfrm flipV="1">
              <a:off x="4287942" y="3018790"/>
              <a:ext cx="520074" cy="25012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Straight Arrow Connector 58377">
              <a:extLst>
                <a:ext uri="{FF2B5EF4-FFF2-40B4-BE49-F238E27FC236}">
                  <a16:creationId xmlns:a16="http://schemas.microsoft.com/office/drawing/2014/main" id="{FE9CB0CC-7FFA-4A55-8DAE-5C2455B80DAC}"/>
                </a:ext>
              </a:extLst>
            </p:cNvPr>
            <p:cNvCxnSpPr>
              <a:cxnSpLocks noChangeShapeType="1"/>
              <a:stCxn id="35" idx="3"/>
              <a:endCxn id="58" idx="1"/>
            </p:cNvCxnSpPr>
            <p:nvPr/>
          </p:nvCxnSpPr>
          <p:spPr bwMode="auto">
            <a:xfrm flipV="1">
              <a:off x="4283968" y="4223454"/>
              <a:ext cx="524048" cy="118209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Straight Arrow Connector 58379">
              <a:extLst>
                <a:ext uri="{FF2B5EF4-FFF2-40B4-BE49-F238E27FC236}">
                  <a16:creationId xmlns:a16="http://schemas.microsoft.com/office/drawing/2014/main" id="{892CAC1E-D7BC-7EE6-55A0-6E5DFE61B6F1}"/>
                </a:ext>
              </a:extLst>
            </p:cNvPr>
            <p:cNvCxnSpPr>
              <a:cxnSpLocks noChangeShapeType="1"/>
              <a:stCxn id="39" idx="3"/>
              <a:endCxn id="59" idx="1"/>
            </p:cNvCxnSpPr>
            <p:nvPr/>
          </p:nvCxnSpPr>
          <p:spPr bwMode="auto">
            <a:xfrm flipV="1">
              <a:off x="4323374" y="5355214"/>
              <a:ext cx="484642" cy="47892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7BD65657-3F0E-54E2-8EBE-E10125DB573C}"/>
                </a:ext>
              </a:extLst>
            </p:cNvPr>
            <p:cNvSpPr/>
            <p:nvPr/>
          </p:nvSpPr>
          <p:spPr bwMode="auto">
            <a:xfrm>
              <a:off x="5939049" y="1590517"/>
              <a:ext cx="469050" cy="512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12x12</a:t>
              </a:r>
            </a:p>
          </p:txBody>
        </p:sp>
        <p:cxnSp>
          <p:nvCxnSpPr>
            <p:cNvPr id="65" name="Straight Arrow Connector 12">
              <a:extLst>
                <a:ext uri="{FF2B5EF4-FFF2-40B4-BE49-F238E27FC236}">
                  <a16:creationId xmlns:a16="http://schemas.microsoft.com/office/drawing/2014/main" id="{D5C92CD7-BCF0-38BE-1A1B-E66F90F29CC6}"/>
                </a:ext>
              </a:extLst>
            </p:cNvPr>
            <p:cNvCxnSpPr>
              <a:cxnSpLocks noChangeShapeType="1"/>
              <a:stCxn id="56" idx="3"/>
              <a:endCxn id="64" idx="1"/>
            </p:cNvCxnSpPr>
            <p:nvPr/>
          </p:nvCxnSpPr>
          <p:spPr bwMode="auto">
            <a:xfrm flipV="1">
              <a:off x="5470773" y="1846663"/>
              <a:ext cx="469379" cy="7162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F23F97C-701B-CDA9-8346-DA57BA995062}"/>
                </a:ext>
              </a:extLst>
            </p:cNvPr>
            <p:cNvSpPr/>
            <p:nvPr/>
          </p:nvSpPr>
          <p:spPr bwMode="auto">
            <a:xfrm>
              <a:off x="5939049" y="2761026"/>
              <a:ext cx="469050" cy="512531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12x12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FF8344E-938C-2F72-BFC6-1F54F8B7C530}"/>
                </a:ext>
              </a:extLst>
            </p:cNvPr>
            <p:cNvSpPr/>
            <p:nvPr/>
          </p:nvSpPr>
          <p:spPr bwMode="auto">
            <a:xfrm>
              <a:off x="5939049" y="3966166"/>
              <a:ext cx="469050" cy="51484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12x12</a:t>
              </a:r>
            </a:p>
          </p:txBody>
        </p:sp>
        <p:sp>
          <p:nvSpPr>
            <p:cNvPr id="68" name="Rectangle 71">
              <a:extLst>
                <a:ext uri="{FF2B5EF4-FFF2-40B4-BE49-F238E27FC236}">
                  <a16:creationId xmlns:a16="http://schemas.microsoft.com/office/drawing/2014/main" id="{2B2D9DAA-3AD2-F7C4-4FBB-EB06159F602F}"/>
                </a:ext>
              </a:extLst>
            </p:cNvPr>
            <p:cNvSpPr/>
            <p:nvPr/>
          </p:nvSpPr>
          <p:spPr bwMode="auto">
            <a:xfrm>
              <a:off x="5939049" y="5085885"/>
              <a:ext cx="469050" cy="51483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12x12</a:t>
              </a:r>
            </a:p>
          </p:txBody>
        </p:sp>
        <p:cxnSp>
          <p:nvCxnSpPr>
            <p:cNvPr id="69" name="Straight Arrow Connector 40">
              <a:extLst>
                <a:ext uri="{FF2B5EF4-FFF2-40B4-BE49-F238E27FC236}">
                  <a16:creationId xmlns:a16="http://schemas.microsoft.com/office/drawing/2014/main" id="{3EDA453A-21A0-C490-6026-C6AC79489682}"/>
                </a:ext>
              </a:extLst>
            </p:cNvPr>
            <p:cNvCxnSpPr>
              <a:cxnSpLocks noChangeShapeType="1"/>
              <a:stCxn id="57" idx="3"/>
              <a:endCxn id="66" idx="1"/>
            </p:cNvCxnSpPr>
            <p:nvPr/>
          </p:nvCxnSpPr>
          <p:spPr bwMode="auto">
            <a:xfrm flipV="1">
              <a:off x="5470773" y="3017207"/>
              <a:ext cx="469379" cy="1583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Straight Arrow Connector 44">
              <a:extLst>
                <a:ext uri="{FF2B5EF4-FFF2-40B4-BE49-F238E27FC236}">
                  <a16:creationId xmlns:a16="http://schemas.microsoft.com/office/drawing/2014/main" id="{E434D8EF-F807-D48C-C776-E6BCA390D767}"/>
                </a:ext>
              </a:extLst>
            </p:cNvPr>
            <p:cNvCxnSpPr>
              <a:cxnSpLocks noChangeShapeType="1"/>
              <a:stCxn id="58" idx="3"/>
              <a:endCxn id="67" idx="1"/>
            </p:cNvCxnSpPr>
            <p:nvPr/>
          </p:nvCxnSpPr>
          <p:spPr bwMode="auto">
            <a:xfrm>
              <a:off x="5470773" y="4223454"/>
              <a:ext cx="469379" cy="0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Straight Arrow Connector 48">
              <a:extLst>
                <a:ext uri="{FF2B5EF4-FFF2-40B4-BE49-F238E27FC236}">
                  <a16:creationId xmlns:a16="http://schemas.microsoft.com/office/drawing/2014/main" id="{4F5C5AE7-613B-4879-FCB6-3B86E1F89F11}"/>
                </a:ext>
              </a:extLst>
            </p:cNvPr>
            <p:cNvCxnSpPr>
              <a:cxnSpLocks noChangeShapeType="1"/>
              <a:stCxn id="59" idx="3"/>
              <a:endCxn id="68" idx="1"/>
            </p:cNvCxnSpPr>
            <p:nvPr/>
          </p:nvCxnSpPr>
          <p:spPr bwMode="auto">
            <a:xfrm flipV="1">
              <a:off x="5470773" y="5343153"/>
              <a:ext cx="469379" cy="12061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2" name="Rectangle 52">
              <a:extLst>
                <a:ext uri="{FF2B5EF4-FFF2-40B4-BE49-F238E27FC236}">
                  <a16:creationId xmlns:a16="http://schemas.microsoft.com/office/drawing/2014/main" id="{D44204FA-43B8-9AFF-5BB2-3CB88A60B986}"/>
                </a:ext>
              </a:extLst>
            </p:cNvPr>
            <p:cNvSpPr/>
            <p:nvPr/>
          </p:nvSpPr>
          <p:spPr bwMode="auto">
            <a:xfrm>
              <a:off x="6732240" y="1846663"/>
              <a:ext cx="306697" cy="359887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4 * 12 * 12 = 576 nodes...</a:t>
              </a:r>
            </a:p>
          </p:txBody>
        </p:sp>
        <p:cxnSp>
          <p:nvCxnSpPr>
            <p:cNvPr id="73" name="Straight Arrow Connector 56">
              <a:extLst>
                <a:ext uri="{FF2B5EF4-FFF2-40B4-BE49-F238E27FC236}">
                  <a16:creationId xmlns:a16="http://schemas.microsoft.com/office/drawing/2014/main" id="{21C09B2C-43E5-547A-2214-30E808336AC5}"/>
                </a:ext>
              </a:extLst>
            </p:cNvPr>
            <p:cNvCxnSpPr>
              <a:cxnSpLocks noChangeShapeType="1"/>
              <a:stCxn id="64" idx="3"/>
              <a:endCxn id="72" idx="1"/>
            </p:cNvCxnSpPr>
            <p:nvPr/>
          </p:nvCxnSpPr>
          <p:spPr bwMode="auto">
            <a:xfrm>
              <a:off x="6408776" y="1846663"/>
              <a:ext cx="323464" cy="1799439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Straight Arrow Connector 60">
              <a:extLst>
                <a:ext uri="{FF2B5EF4-FFF2-40B4-BE49-F238E27FC236}">
                  <a16:creationId xmlns:a16="http://schemas.microsoft.com/office/drawing/2014/main" id="{B97D64F2-94A1-4FDA-B867-A3F8BFC6BC94}"/>
                </a:ext>
              </a:extLst>
            </p:cNvPr>
            <p:cNvCxnSpPr>
              <a:cxnSpLocks noChangeShapeType="1"/>
              <a:stCxn id="66" idx="3"/>
              <a:endCxn id="72" idx="1"/>
            </p:cNvCxnSpPr>
            <p:nvPr/>
          </p:nvCxnSpPr>
          <p:spPr bwMode="auto">
            <a:xfrm>
              <a:off x="6408776" y="3017207"/>
              <a:ext cx="323464" cy="628895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Straight Arrow Connector 72">
              <a:extLst>
                <a:ext uri="{FF2B5EF4-FFF2-40B4-BE49-F238E27FC236}">
                  <a16:creationId xmlns:a16="http://schemas.microsoft.com/office/drawing/2014/main" id="{51B55F38-D5DF-631C-3C1C-0BF63AA54504}"/>
                </a:ext>
              </a:extLst>
            </p:cNvPr>
            <p:cNvCxnSpPr>
              <a:cxnSpLocks noChangeShapeType="1"/>
              <a:stCxn id="67" idx="3"/>
              <a:endCxn id="72" idx="1"/>
            </p:cNvCxnSpPr>
            <p:nvPr/>
          </p:nvCxnSpPr>
          <p:spPr bwMode="auto">
            <a:xfrm flipV="1">
              <a:off x="6408776" y="3646102"/>
              <a:ext cx="323464" cy="577352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Straight Arrow Connector 74">
              <a:extLst>
                <a:ext uri="{FF2B5EF4-FFF2-40B4-BE49-F238E27FC236}">
                  <a16:creationId xmlns:a16="http://schemas.microsoft.com/office/drawing/2014/main" id="{048657FF-43BA-1407-3031-49E54F47B34A}"/>
                </a:ext>
              </a:extLst>
            </p:cNvPr>
            <p:cNvCxnSpPr>
              <a:cxnSpLocks noChangeShapeType="1"/>
              <a:stCxn id="68" idx="3"/>
              <a:endCxn id="72" idx="1"/>
            </p:cNvCxnSpPr>
            <p:nvPr/>
          </p:nvCxnSpPr>
          <p:spPr bwMode="auto">
            <a:xfrm flipV="1">
              <a:off x="6408776" y="3646102"/>
              <a:ext cx="323464" cy="1697051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7" name="Rectangle 87">
              <a:extLst>
                <a:ext uri="{FF2B5EF4-FFF2-40B4-BE49-F238E27FC236}">
                  <a16:creationId xmlns:a16="http://schemas.microsoft.com/office/drawing/2014/main" id="{A3188D89-C3CE-3A61-A093-E3D540A37C23}"/>
                </a:ext>
              </a:extLst>
            </p:cNvPr>
            <p:cNvSpPr/>
            <p:nvPr/>
          </p:nvSpPr>
          <p:spPr bwMode="auto">
            <a:xfrm>
              <a:off x="7480318" y="2552920"/>
              <a:ext cx="306697" cy="21863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50 nodes</a:t>
              </a:r>
            </a:p>
          </p:txBody>
        </p:sp>
        <p:sp>
          <p:nvSpPr>
            <p:cNvPr id="78" name="Rectangle 88">
              <a:extLst>
                <a:ext uri="{FF2B5EF4-FFF2-40B4-BE49-F238E27FC236}">
                  <a16:creationId xmlns:a16="http://schemas.microsoft.com/office/drawing/2014/main" id="{21128901-9BD0-1E6E-B8A4-C2F09C6F261C}"/>
                </a:ext>
              </a:extLst>
            </p:cNvPr>
            <p:cNvSpPr/>
            <p:nvPr/>
          </p:nvSpPr>
          <p:spPr bwMode="auto">
            <a:xfrm>
              <a:off x="8186337" y="3063657"/>
              <a:ext cx="306697" cy="116488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vert270" wrap="none" anchor="ctr"/>
            <a:lstStyle/>
            <a:p>
              <a:pPr algn="ctr" eaLnBrk="1" hangingPunct="1">
                <a:defRPr/>
              </a:pPr>
              <a:r>
                <a:rPr lang="nl-NL" sz="800" dirty="0">
                  <a:latin typeface="Arial" panose="020B0604020202020204" pitchFamily="34" charset="0"/>
                  <a:cs typeface="Arial" panose="020B0604020202020204" pitchFamily="34" charset="0"/>
                </a:rPr>
                <a:t>10 nodes</a:t>
              </a:r>
            </a:p>
          </p:txBody>
        </p:sp>
        <p:cxnSp>
          <p:nvCxnSpPr>
            <p:cNvPr id="79" name="Straight Arrow Connector 79">
              <a:extLst>
                <a:ext uri="{FF2B5EF4-FFF2-40B4-BE49-F238E27FC236}">
                  <a16:creationId xmlns:a16="http://schemas.microsoft.com/office/drawing/2014/main" id="{061DDC30-F303-5E71-5422-7FECED0C12D5}"/>
                </a:ext>
              </a:extLst>
            </p:cNvPr>
            <p:cNvCxnSpPr>
              <a:cxnSpLocks noChangeShapeType="1"/>
              <a:stCxn id="72" idx="3"/>
              <a:endCxn id="77" idx="1"/>
            </p:cNvCxnSpPr>
            <p:nvPr/>
          </p:nvCxnSpPr>
          <p:spPr bwMode="auto">
            <a:xfrm>
              <a:off x="7038937" y="3646102"/>
              <a:ext cx="441381" cy="0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Straight Arrow Connector 84">
              <a:extLst>
                <a:ext uri="{FF2B5EF4-FFF2-40B4-BE49-F238E27FC236}">
                  <a16:creationId xmlns:a16="http://schemas.microsoft.com/office/drawing/2014/main" id="{8A4D68CC-EA7A-386A-825D-D74F1CA57684}"/>
                </a:ext>
              </a:extLst>
            </p:cNvPr>
            <p:cNvCxnSpPr>
              <a:cxnSpLocks noChangeShapeType="1"/>
              <a:stCxn id="77" idx="3"/>
              <a:endCxn id="78" idx="1"/>
            </p:cNvCxnSpPr>
            <p:nvPr/>
          </p:nvCxnSpPr>
          <p:spPr bwMode="auto">
            <a:xfrm flipV="1">
              <a:off x="7787015" y="3646101"/>
              <a:ext cx="399322" cy="1"/>
            </a:xfrm>
            <a:prstGeom prst="straightConnector1">
              <a:avLst/>
            </a:prstGeom>
            <a:noFill/>
            <a:ln w="6350" algn="ctr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678224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AC26B5BD-A894-2ADC-734E-CD158DC883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Different </a:t>
            </a:r>
            <a:r>
              <a:rPr lang="nl-NL" dirty="0" err="1"/>
              <a:t>layers</a:t>
            </a:r>
            <a:r>
              <a:rPr lang="nl-NL" dirty="0"/>
              <a:t> in a </a:t>
            </a:r>
            <a:r>
              <a:rPr lang="nl-NL" dirty="0" err="1"/>
              <a:t>convolution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”</a:t>
            </a:r>
            <a:r>
              <a:rPr lang="nl-NL" dirty="0" err="1"/>
              <a:t>see</a:t>
            </a:r>
            <a:r>
              <a:rPr lang="nl-NL" dirty="0"/>
              <a:t>” different types of </a:t>
            </a:r>
            <a:r>
              <a:rPr lang="nl-NL" dirty="0" err="1"/>
              <a:t>patterns</a:t>
            </a:r>
            <a:r>
              <a:rPr lang="nl-NL" dirty="0"/>
              <a:t> in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2872137-10E1-D982-897F-8CAD2B094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Image </a:t>
            </a:r>
            <a:r>
              <a:rPr lang="nl-NL" dirty="0" err="1"/>
              <a:t>recognition</a:t>
            </a:r>
            <a:r>
              <a:rPr lang="nl-NL" dirty="0"/>
              <a:t> (2)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49A7EA26-A938-335E-7616-BEBE2B41F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882" y="2963209"/>
            <a:ext cx="2041639" cy="136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2">
            <a:extLst>
              <a:ext uri="{FF2B5EF4-FFF2-40B4-BE49-F238E27FC236}">
                <a16:creationId xmlns:a16="http://schemas.microsoft.com/office/drawing/2014/main" id="{176E84AD-96B8-5A02-9942-99792D516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28" y="2955987"/>
            <a:ext cx="1780737" cy="136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84EB1E5-9D81-D1DB-466D-20E65CCE1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860" y="2970431"/>
            <a:ext cx="2030617" cy="1350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rrow: Down 5">
            <a:extLst>
              <a:ext uri="{FF2B5EF4-FFF2-40B4-BE49-F238E27FC236}">
                <a16:creationId xmlns:a16="http://schemas.microsoft.com/office/drawing/2014/main" id="{61858639-52DB-D164-5FD5-DEE4129CA25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586003" y="3418432"/>
            <a:ext cx="628867" cy="45455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nl-NL" altLang="nl-NL" sz="1400">
              <a:solidFill>
                <a:schemeClr val="tx1"/>
              </a:solidFill>
            </a:endParaRPr>
          </a:p>
        </p:txBody>
      </p:sp>
      <p:sp>
        <p:nvSpPr>
          <p:cNvPr id="9" name="Arrow: Down 5">
            <a:extLst>
              <a:ext uri="{FF2B5EF4-FFF2-40B4-BE49-F238E27FC236}">
                <a16:creationId xmlns:a16="http://schemas.microsoft.com/office/drawing/2014/main" id="{E1905E1F-C91C-ECA9-C374-1C55B35036D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326911" y="3411210"/>
            <a:ext cx="628867" cy="45455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>
              <a:lumMod val="40000"/>
              <a:lumOff val="6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ED0010"/>
              </a:buClr>
              <a:buSzPct val="60000"/>
              <a:buFont typeface="Zapf Dingbats"/>
              <a:buChar char="n"/>
              <a:defRPr sz="2800">
                <a:solidFill>
                  <a:srgbClr val="000000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60000"/>
              <a:buFont typeface="Zapf Dingbats"/>
              <a:buChar char="n"/>
              <a:defRPr sz="2600">
                <a:solidFill>
                  <a:srgbClr val="000000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/>
              <a:buChar char="n"/>
              <a:defRPr sz="2400">
                <a:solidFill>
                  <a:srgbClr val="000000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/>
              <a:buChar char="n"/>
              <a:defRPr sz="2200">
                <a:solidFill>
                  <a:srgbClr val="000000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60000"/>
              <a:buFont typeface="Zapf Dingbats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Zapf Dingbats"/>
              <a:buChar char="n"/>
              <a:defRPr sz="2000">
                <a:solidFill>
                  <a:srgbClr val="000000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nl-NL" altLang="nl-NL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741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2817D6DA-DC23-7920-53D1-8308846F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886" y="1757864"/>
            <a:ext cx="4836967" cy="4259262"/>
          </a:xfrm>
          <a:prstGeom prst="rect">
            <a:avLst/>
          </a:prstGeom>
        </p:spPr>
      </p:pic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943A9AE2-9530-51A7-3C13-2ED5AEC63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925638"/>
            <a:ext cx="3044992" cy="42592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Image </a:t>
            </a:r>
            <a:r>
              <a:rPr lang="nl-NL" dirty="0" err="1"/>
              <a:t>recognition</a:t>
            </a:r>
            <a:r>
              <a:rPr lang="nl-NL" dirty="0"/>
              <a:t> is </a:t>
            </a:r>
            <a:r>
              <a:rPr lang="nl-NL" dirty="0" err="1"/>
              <a:t>now</a:t>
            </a:r>
            <a:r>
              <a:rPr lang="nl-NL" dirty="0"/>
              <a:t> a </a:t>
            </a:r>
            <a:r>
              <a:rPr lang="nl-NL" dirty="0" err="1"/>
              <a:t>solved</a:t>
            </a:r>
            <a:r>
              <a:rPr lang="nl-NL" dirty="0"/>
              <a:t> </a:t>
            </a:r>
            <a:r>
              <a:rPr lang="nl-NL" dirty="0" err="1"/>
              <a:t>problem</a:t>
            </a:r>
            <a:r>
              <a:rPr lang="nl-NL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Human performance is </a:t>
            </a:r>
            <a:r>
              <a:rPr lang="nl-NL" dirty="0" err="1"/>
              <a:t>about</a:t>
            </a:r>
            <a:r>
              <a:rPr lang="nl-NL" dirty="0"/>
              <a:t> 5%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B30AE1D-1E7C-6BFF-660F-3AF8C05F7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Image </a:t>
            </a:r>
            <a:r>
              <a:rPr lang="nl-NL" dirty="0" err="1"/>
              <a:t>recognition</a:t>
            </a:r>
            <a:r>
              <a:rPr lang="nl-NL" dirty="0"/>
              <a:t> (3)</a:t>
            </a:r>
          </a:p>
        </p:txBody>
      </p:sp>
    </p:spTree>
    <p:extLst>
      <p:ext uri="{BB962C8B-B14F-4D97-AF65-F5344CB8AC3E}">
        <p14:creationId xmlns:p14="http://schemas.microsoft.com/office/powerpoint/2010/main" val="1213807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46276FDE-311B-13B3-C1E6-DF01D9847F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Recall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slide “</a:t>
            </a:r>
            <a:r>
              <a:rPr lang="nl-NL" dirty="0" err="1"/>
              <a:t>connections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inputs</a:t>
            </a:r>
            <a:r>
              <a:rPr lang="nl-NL" dirty="0"/>
              <a:t> as </a:t>
            </a:r>
            <a:r>
              <a:rPr lang="nl-NL" dirty="0" err="1"/>
              <a:t>vectors</a:t>
            </a:r>
            <a:r>
              <a:rPr lang="nl-NL" dirty="0"/>
              <a:t>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During</a:t>
            </a:r>
            <a:r>
              <a:rPr lang="nl-NL" dirty="0"/>
              <a:t> training </a:t>
            </a:r>
            <a:r>
              <a:rPr lang="nl-NL" dirty="0" err="1"/>
              <a:t>weights</a:t>
            </a:r>
            <a:r>
              <a:rPr lang="nl-NL" dirty="0"/>
              <a:t> are </a:t>
            </a:r>
            <a:r>
              <a:rPr lang="nl-NL" dirty="0" err="1"/>
              <a:t>calculated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words</a:t>
            </a:r>
            <a:r>
              <a:rPr lang="nl-NL" dirty="0"/>
              <a:t> or </a:t>
            </a:r>
            <a:r>
              <a:rPr lang="nl-NL" dirty="0" err="1"/>
              <a:t>parts</a:t>
            </a:r>
            <a:r>
              <a:rPr lang="nl-NL" dirty="0"/>
              <a:t> of </a:t>
            </a:r>
            <a:r>
              <a:rPr lang="nl-NL" dirty="0" err="1"/>
              <a:t>words</a:t>
            </a:r>
            <a:r>
              <a:rPr lang="nl-NL" dirty="0"/>
              <a:t> (“tokens”).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An LLM (Large Language Model) has </a:t>
            </a:r>
            <a:r>
              <a:rPr lang="nl-NL" dirty="0" err="1"/>
              <a:t>billions</a:t>
            </a:r>
            <a:r>
              <a:rPr lang="nl-NL" dirty="0"/>
              <a:t> of </a:t>
            </a:r>
            <a:r>
              <a:rPr lang="nl-NL" dirty="0" err="1"/>
              <a:t>connections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</a:t>
            </a:r>
            <a:r>
              <a:rPr lang="nl-NL" dirty="0" err="1"/>
              <a:t>billions</a:t>
            </a:r>
            <a:r>
              <a:rPr lang="nl-NL" dirty="0"/>
              <a:t> of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Training data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internet.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LLM, </a:t>
            </a:r>
            <a:r>
              <a:rPr lang="nl-NL" dirty="0" err="1"/>
              <a:t>the</a:t>
            </a:r>
            <a:r>
              <a:rPr lang="nl-NL" dirty="0"/>
              <a:t> model </a:t>
            </a:r>
            <a:r>
              <a:rPr lang="nl-NL" dirty="0" err="1"/>
              <a:t>examines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wrote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calculates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words</a:t>
            </a:r>
            <a:r>
              <a:rPr lang="nl-NL" dirty="0"/>
              <a:t> / tokens are most </a:t>
            </a:r>
            <a:r>
              <a:rPr lang="nl-NL" dirty="0" err="1"/>
              <a:t>likely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a correct response </a:t>
            </a:r>
            <a:r>
              <a:rPr lang="nl-NL" dirty="0" err="1"/>
              <a:t>to</a:t>
            </a:r>
            <a:r>
              <a:rPr lang="nl-NL" dirty="0"/>
              <a:t> it.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This</a:t>
            </a:r>
            <a:r>
              <a:rPr lang="nl-NL" dirty="0"/>
              <a:t> is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oversimplification</a:t>
            </a:r>
            <a:r>
              <a:rPr lang="nl-NL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However</a:t>
            </a:r>
            <a:r>
              <a:rPr lang="nl-NL" dirty="0"/>
              <a:t>, </a:t>
            </a:r>
            <a:r>
              <a:rPr lang="nl-NL" dirty="0" err="1"/>
              <a:t>an</a:t>
            </a:r>
            <a:r>
              <a:rPr lang="nl-NL" dirty="0"/>
              <a:t> LLM is </a:t>
            </a:r>
            <a:r>
              <a:rPr lang="nl-NL" dirty="0" err="1"/>
              <a:t>still</a:t>
            </a:r>
            <a:r>
              <a:rPr lang="nl-NL" dirty="0"/>
              <a:t> </a:t>
            </a:r>
            <a:r>
              <a:rPr lang="nl-NL" dirty="0" err="1"/>
              <a:t>nothing</a:t>
            </a:r>
            <a:r>
              <a:rPr lang="nl-NL" dirty="0"/>
              <a:t> more </a:t>
            </a:r>
            <a:r>
              <a:rPr lang="nl-NL" dirty="0" err="1"/>
              <a:t>than</a:t>
            </a:r>
            <a:r>
              <a:rPr lang="nl-NL" dirty="0"/>
              <a:t> a tool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patterns</a:t>
            </a:r>
            <a:r>
              <a:rPr lang="nl-NL" dirty="0"/>
              <a:t>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78E0100-29B3-5FB3-CCCA-49446F04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(</a:t>
            </a:r>
            <a:r>
              <a:rPr lang="nl-NL" dirty="0" err="1"/>
              <a:t>ChatGPT</a:t>
            </a:r>
            <a:r>
              <a:rPr lang="nl-NL" dirty="0"/>
              <a:t>, Claude, </a:t>
            </a:r>
            <a:r>
              <a:rPr lang="nl-NL" dirty="0" err="1"/>
              <a:t>Etc</a:t>
            </a:r>
            <a:r>
              <a:rPr lang="nl-NL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1854089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EDAC311-43D8-9A58-0B70-4C2E002171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AI is </a:t>
            </a:r>
            <a:r>
              <a:rPr lang="nl-NL" dirty="0" err="1"/>
              <a:t>the</a:t>
            </a:r>
            <a:r>
              <a:rPr lang="nl-NL" dirty="0"/>
              <a:t> name we </a:t>
            </a:r>
            <a:r>
              <a:rPr lang="nl-NL" dirty="0" err="1"/>
              <a:t>give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automated</a:t>
            </a:r>
            <a:r>
              <a:rPr lang="nl-NL" dirty="0"/>
              <a:t> </a:t>
            </a:r>
            <a:r>
              <a:rPr lang="nl-NL" dirty="0" err="1"/>
              <a:t>pattern</a:t>
            </a:r>
            <a:r>
              <a:rPr lang="nl-NL" dirty="0"/>
              <a:t> </a:t>
            </a:r>
            <a:r>
              <a:rPr lang="nl-NL" dirty="0" err="1"/>
              <a:t>finding</a:t>
            </a:r>
            <a:r>
              <a:rPr lang="nl-NL" dirty="0"/>
              <a:t>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B7586D1-9CAF-43CC-961C-98852A20B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8173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Contents</a:t>
            </a:r>
          </a:p>
        </p:txBody>
      </p:sp>
      <p:sp>
        <p:nvSpPr>
          <p:cNvPr id="5" name="Tijdelijke aanduiding voor inhoud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b="1" dirty="0" err="1"/>
              <a:t>What</a:t>
            </a:r>
            <a:r>
              <a:rPr lang="nl-NL" b="1" dirty="0"/>
              <a:t> is intelligence?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b="1" dirty="0" err="1"/>
              <a:t>What</a:t>
            </a:r>
            <a:r>
              <a:rPr lang="nl-NL" b="1" dirty="0"/>
              <a:t> is </a:t>
            </a:r>
            <a:r>
              <a:rPr lang="nl-NL" b="1" dirty="0" err="1"/>
              <a:t>artificial</a:t>
            </a:r>
            <a:r>
              <a:rPr lang="nl-NL" b="1" dirty="0"/>
              <a:t> intelligence?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b="1" dirty="0" err="1"/>
              <a:t>Examples</a:t>
            </a:r>
            <a:r>
              <a:rPr lang="nl-NL" b="1" dirty="0"/>
              <a:t> of AI:</a:t>
            </a:r>
          </a:p>
          <a:p>
            <a:pPr marL="728653" lvl="1" indent="-342900">
              <a:lnSpc>
                <a:spcPct val="100000"/>
              </a:lnSpc>
            </a:pPr>
            <a:r>
              <a:rPr lang="nl-NL" b="1" dirty="0" err="1"/>
              <a:t>Linear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non-</a:t>
            </a:r>
            <a:r>
              <a:rPr lang="nl-NL" b="1" dirty="0" err="1"/>
              <a:t>linear</a:t>
            </a:r>
            <a:r>
              <a:rPr lang="nl-NL" b="1" dirty="0"/>
              <a:t> </a:t>
            </a:r>
            <a:r>
              <a:rPr lang="nl-NL" b="1" dirty="0" err="1"/>
              <a:t>models</a:t>
            </a:r>
            <a:endParaRPr lang="nl-NL" b="1" dirty="0"/>
          </a:p>
          <a:p>
            <a:pPr marL="728653" lvl="1" indent="-342900">
              <a:lnSpc>
                <a:spcPct val="100000"/>
              </a:lnSpc>
            </a:pPr>
            <a:r>
              <a:rPr lang="nl-NL" b="1" dirty="0" err="1"/>
              <a:t>Deep</a:t>
            </a:r>
            <a:r>
              <a:rPr lang="nl-NL" b="1" dirty="0"/>
              <a:t> </a:t>
            </a:r>
            <a:r>
              <a:rPr lang="nl-NL" b="1" dirty="0" err="1"/>
              <a:t>learning</a:t>
            </a:r>
            <a:endParaRPr lang="nl-NL" b="1" dirty="0"/>
          </a:p>
          <a:p>
            <a:pPr marL="728653" lvl="1" indent="-342900">
              <a:lnSpc>
                <a:spcPct val="100000"/>
              </a:lnSpc>
            </a:pPr>
            <a:r>
              <a:rPr lang="nl-NL" b="1" dirty="0"/>
              <a:t>Image </a:t>
            </a:r>
            <a:r>
              <a:rPr lang="nl-NL" b="1" dirty="0" err="1"/>
              <a:t>recognition</a:t>
            </a:r>
            <a:endParaRPr lang="nl-NL" b="1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b="1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nl-NL" b="1" dirty="0"/>
              <a:t>TL;DR : AI is </a:t>
            </a:r>
            <a:r>
              <a:rPr lang="nl-NL" b="1" dirty="0" err="1"/>
              <a:t>automated</a:t>
            </a:r>
            <a:r>
              <a:rPr lang="nl-NL" b="1" dirty="0"/>
              <a:t> </a:t>
            </a:r>
            <a:r>
              <a:rPr lang="nl-NL" b="1" dirty="0" err="1"/>
              <a:t>pattern</a:t>
            </a:r>
            <a:r>
              <a:rPr lang="nl-NL" b="1" dirty="0"/>
              <a:t> </a:t>
            </a:r>
            <a:r>
              <a:rPr lang="nl-NL" b="1" dirty="0" err="1"/>
              <a:t>recognition</a:t>
            </a:r>
            <a:endParaRPr lang="nl-NL" b="1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b="1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034D514B-E4B3-5E2E-7E15-AF67D7021BD9}"/>
              </a:ext>
            </a:extLst>
          </p:cNvPr>
          <p:cNvSpPr txBox="1"/>
          <p:nvPr/>
        </p:nvSpPr>
        <p:spPr>
          <a:xfrm>
            <a:off x="1053548" y="1152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16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9"/>
    </mc:Choice>
    <mc:Fallback xmlns="">
      <p:transition spd="slow" advTm="451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8D0F9793-EF8E-EB50-51FC-E5FBC3A9FE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925638"/>
            <a:ext cx="4059891" cy="42592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Intelligence: </a:t>
            </a:r>
            <a:r>
              <a:rPr lang="nl-NL" dirty="0" err="1"/>
              <a:t>probably</a:t>
            </a:r>
            <a:r>
              <a:rPr lang="nl-NL" dirty="0"/>
              <a:t> </a:t>
            </a:r>
            <a:r>
              <a:rPr lang="nl-NL" dirty="0" err="1"/>
              <a:t>something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brain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Brain: machine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receives</a:t>
            </a:r>
            <a:r>
              <a:rPr lang="nl-NL" dirty="0"/>
              <a:t> input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produces</a:t>
            </a:r>
            <a:r>
              <a:rPr lang="nl-NL" dirty="0"/>
              <a:t> output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Inputs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outputs</a:t>
            </a:r>
            <a:r>
              <a:rPr lang="nl-NL" dirty="0"/>
              <a:t>: </a:t>
            </a:r>
            <a:r>
              <a:rPr lang="nl-NL" dirty="0" err="1"/>
              <a:t>electrical</a:t>
            </a:r>
            <a:r>
              <a:rPr lang="nl-NL" dirty="0"/>
              <a:t> </a:t>
            </a:r>
            <a:r>
              <a:rPr lang="nl-NL" dirty="0" err="1"/>
              <a:t>impulses</a:t>
            </a:r>
            <a:r>
              <a:rPr lang="nl-NL" dirty="0"/>
              <a:t> running on </a:t>
            </a:r>
            <a:r>
              <a:rPr lang="nl-NL" dirty="0" err="1"/>
              <a:t>biological</a:t>
            </a:r>
            <a:r>
              <a:rPr lang="nl-NL" dirty="0"/>
              <a:t> </a:t>
            </a:r>
            <a:r>
              <a:rPr lang="nl-NL" dirty="0" err="1"/>
              <a:t>processes</a:t>
            </a:r>
            <a:r>
              <a:rPr lang="nl-NL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patterns</a:t>
            </a:r>
            <a:r>
              <a:rPr lang="nl-NL" dirty="0"/>
              <a:t> in </a:t>
            </a:r>
            <a:r>
              <a:rPr lang="nl-NL" dirty="0" err="1"/>
              <a:t>electrical</a:t>
            </a:r>
            <a:r>
              <a:rPr lang="nl-NL" dirty="0"/>
              <a:t> </a:t>
            </a:r>
            <a:r>
              <a:rPr lang="nl-NL" dirty="0" err="1"/>
              <a:t>impulses</a:t>
            </a:r>
            <a:r>
              <a:rPr lang="nl-NL" dirty="0"/>
              <a:t>: intelligence.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9788FF0-8DBC-5F4D-7181-657982D6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intelligence?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CE8EF4A-55CA-90ED-30CE-89E937344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718" y="2550131"/>
            <a:ext cx="3109632" cy="310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80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6CE8F03-507B-C54C-5C4E-1060EC7F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AI?</a:t>
            </a:r>
          </a:p>
        </p:txBody>
      </p:sp>
      <p:pic>
        <p:nvPicPr>
          <p:cNvPr id="6" name="Afbeelding 5" descr="Afbeelding met schets, person, kleding, tekenfilm&#10;&#10;Door AI gegenereerde inhoud is mogelijk onjuist.">
            <a:extLst>
              <a:ext uri="{FF2B5EF4-FFF2-40B4-BE49-F238E27FC236}">
                <a16:creationId xmlns:a16="http://schemas.microsoft.com/office/drawing/2014/main" id="{B0D1E3C4-9037-52A0-80D9-FDEC77234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999" y="2340769"/>
            <a:ext cx="3433905" cy="34290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42A3E5EF-1C21-D74A-C08E-4D77AF83F2C6}"/>
              </a:ext>
            </a:extLst>
          </p:cNvPr>
          <p:cNvSpPr txBox="1"/>
          <p:nvPr/>
        </p:nvSpPr>
        <p:spPr>
          <a:xfrm>
            <a:off x="2875074" y="5727716"/>
            <a:ext cx="3779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nl-NL" sz="1200" dirty="0" err="1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  <a:r>
              <a:rPr lang="nl-NL" sz="1200" dirty="0">
                <a:latin typeface="Arial" panose="020B0604020202020204" pitchFamily="34" charset="0"/>
                <a:cs typeface="Arial" panose="020B0604020202020204" pitchFamily="34" charset="0"/>
              </a:rPr>
              <a:t>://</a:t>
            </a:r>
            <a:r>
              <a:rPr lang="nl-NL" sz="1200" dirty="0" err="1">
                <a:latin typeface="Arial" panose="020B0604020202020204" pitchFamily="34" charset="0"/>
                <a:cs typeface="Arial" panose="020B0604020202020204" pitchFamily="34" charset="0"/>
              </a:rPr>
              <a:t>www.instagram.com</a:t>
            </a:r>
            <a:r>
              <a:rPr lang="nl-NL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nl-NL" sz="1200" dirty="0" err="1">
                <a:latin typeface="Arial" panose="020B0604020202020204" pitchFamily="34" charset="0"/>
                <a:cs typeface="Arial" panose="020B0604020202020204" pitchFamily="34" charset="0"/>
              </a:rPr>
              <a:t>sandserifcomics</a:t>
            </a:r>
            <a:r>
              <a:rPr lang="nl-NL" sz="12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354153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7CFF0D1E-7F19-91C1-F97D-08A86CF8FF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“AI is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yet</a:t>
            </a:r>
            <a:r>
              <a:rPr lang="nl-NL" dirty="0"/>
              <a:t> </a:t>
            </a:r>
            <a:r>
              <a:rPr lang="nl-NL" dirty="0" err="1"/>
              <a:t>possible</a:t>
            </a:r>
            <a:r>
              <a:rPr lang="nl-NL" dirty="0"/>
              <a:t>”:</a:t>
            </a:r>
          </a:p>
          <a:p>
            <a:pPr marL="728653" lvl="1" indent="-342900"/>
            <a:r>
              <a:rPr lang="nl-NL" dirty="0" err="1"/>
              <a:t>Playing</a:t>
            </a:r>
            <a:r>
              <a:rPr lang="nl-NL" dirty="0"/>
              <a:t> </a:t>
            </a:r>
            <a:r>
              <a:rPr lang="nl-NL" dirty="0" err="1"/>
              <a:t>chess</a:t>
            </a:r>
            <a:r>
              <a:rPr lang="nl-NL" dirty="0"/>
              <a:t> (</a:t>
            </a:r>
            <a:r>
              <a:rPr lang="nl-NL" dirty="0" err="1"/>
              <a:t>solved</a:t>
            </a:r>
            <a:r>
              <a:rPr lang="nl-NL" dirty="0"/>
              <a:t> in 1990s)</a:t>
            </a:r>
          </a:p>
          <a:p>
            <a:pPr marL="728653" lvl="1" indent="-342900"/>
            <a:r>
              <a:rPr lang="nl-NL" dirty="0" err="1"/>
              <a:t>Playing</a:t>
            </a:r>
            <a:r>
              <a:rPr lang="nl-NL" dirty="0"/>
              <a:t> go (</a:t>
            </a:r>
            <a:r>
              <a:rPr lang="nl-NL" dirty="0" err="1"/>
              <a:t>solved</a:t>
            </a:r>
            <a:r>
              <a:rPr lang="nl-NL" dirty="0"/>
              <a:t> in 2010s)</a:t>
            </a:r>
          </a:p>
          <a:p>
            <a:pPr marL="728653" lvl="1" indent="-342900"/>
            <a:r>
              <a:rPr lang="nl-NL" dirty="0"/>
              <a:t>Image </a:t>
            </a:r>
            <a:r>
              <a:rPr lang="nl-NL" dirty="0" err="1"/>
              <a:t>recognition</a:t>
            </a:r>
            <a:r>
              <a:rPr lang="nl-NL" dirty="0"/>
              <a:t> (</a:t>
            </a:r>
            <a:r>
              <a:rPr lang="nl-NL" dirty="0" err="1"/>
              <a:t>solved</a:t>
            </a:r>
            <a:r>
              <a:rPr lang="nl-NL" dirty="0"/>
              <a:t> in 2010s)</a:t>
            </a:r>
          </a:p>
          <a:p>
            <a:pPr marL="728653" lvl="1" indent="-342900"/>
            <a:r>
              <a:rPr lang="nl-NL" dirty="0" err="1"/>
              <a:t>Self-driving</a:t>
            </a:r>
            <a:r>
              <a:rPr lang="nl-NL" dirty="0"/>
              <a:t> </a:t>
            </a:r>
            <a:r>
              <a:rPr lang="nl-NL" dirty="0" err="1"/>
              <a:t>cars</a:t>
            </a:r>
            <a:r>
              <a:rPr lang="nl-NL" dirty="0"/>
              <a:t> (80% </a:t>
            </a:r>
            <a:r>
              <a:rPr lang="nl-NL" dirty="0" err="1"/>
              <a:t>done</a:t>
            </a:r>
            <a:r>
              <a:rPr lang="nl-NL" dirty="0"/>
              <a:t> in 2025)</a:t>
            </a:r>
          </a:p>
          <a:p>
            <a:pPr marL="728653" lvl="1" indent="-342900"/>
            <a:r>
              <a:rPr lang="nl-NL" dirty="0"/>
              <a:t>Speech </a:t>
            </a:r>
            <a:r>
              <a:rPr lang="nl-NL" dirty="0" err="1"/>
              <a:t>recognition</a:t>
            </a:r>
            <a:r>
              <a:rPr lang="nl-NL" dirty="0"/>
              <a:t> (90% ? </a:t>
            </a:r>
            <a:r>
              <a:rPr lang="nl-NL" dirty="0" err="1"/>
              <a:t>done</a:t>
            </a:r>
            <a:r>
              <a:rPr lang="nl-NL" dirty="0"/>
              <a:t> in 2025)</a:t>
            </a:r>
          </a:p>
          <a:p>
            <a:pPr marL="728653" lvl="1" indent="-342900"/>
            <a:r>
              <a:rPr lang="nl-NL" dirty="0" err="1"/>
              <a:t>Producing</a:t>
            </a:r>
            <a:r>
              <a:rPr lang="nl-NL" dirty="0"/>
              <a:t> coherent </a:t>
            </a:r>
            <a:r>
              <a:rPr lang="nl-NL" dirty="0" err="1"/>
              <a:t>language</a:t>
            </a:r>
            <a:r>
              <a:rPr lang="nl-NL" dirty="0"/>
              <a:t> (</a:t>
            </a:r>
            <a:r>
              <a:rPr lang="nl-NL" dirty="0" err="1"/>
              <a:t>done</a:t>
            </a:r>
            <a:r>
              <a:rPr lang="nl-NL" dirty="0"/>
              <a:t> in 2025)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These are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examples</a:t>
            </a:r>
            <a:r>
              <a:rPr lang="nl-NL" dirty="0"/>
              <a:t> of </a:t>
            </a:r>
            <a:r>
              <a:rPr lang="nl-NL" dirty="0" err="1"/>
              <a:t>pattern</a:t>
            </a:r>
            <a:r>
              <a:rPr lang="nl-NL" dirty="0"/>
              <a:t> </a:t>
            </a:r>
            <a:r>
              <a:rPr lang="nl-NL" dirty="0" err="1"/>
              <a:t>recognition</a:t>
            </a:r>
            <a:r>
              <a:rPr lang="nl-NL" dirty="0"/>
              <a:t>.</a:t>
            </a:r>
          </a:p>
          <a:p>
            <a:pPr marL="342900" indent="-342900"/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61E3076-2A02-3BFB-288E-14A9167F9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AI? No, but </a:t>
            </a:r>
            <a:r>
              <a:rPr lang="nl-NL" dirty="0" err="1"/>
              <a:t>really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11509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29245E-55C3-1861-70FD-548DD087C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48CCDE1-8FEE-4942-F6E1-50147572CF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computers in:</a:t>
            </a:r>
          </a:p>
          <a:p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1940s – 1950s: </a:t>
            </a:r>
            <a:r>
              <a:rPr lang="nl-NL" dirty="0" err="1"/>
              <a:t>math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1960s – 1950s: store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1980s – 1990s: </a:t>
            </a:r>
            <a:r>
              <a:rPr lang="nl-NL" dirty="0" err="1"/>
              <a:t>automate</a:t>
            </a:r>
            <a:r>
              <a:rPr lang="nl-NL" dirty="0"/>
              <a:t> business </a:t>
            </a:r>
            <a:r>
              <a:rPr lang="nl-NL" dirty="0" err="1"/>
              <a:t>processes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2000s – 2010s: </a:t>
            </a:r>
            <a:r>
              <a:rPr lang="nl-NL" dirty="0" err="1"/>
              <a:t>automate</a:t>
            </a:r>
            <a:r>
              <a:rPr lang="nl-NL" dirty="0"/>
              <a:t> </a:t>
            </a:r>
            <a:r>
              <a:rPr lang="nl-NL" dirty="0" err="1"/>
              <a:t>industrial</a:t>
            </a:r>
            <a:r>
              <a:rPr lang="nl-NL" dirty="0"/>
              <a:t> </a:t>
            </a:r>
            <a:r>
              <a:rPr lang="nl-NL" dirty="0" err="1"/>
              <a:t>processes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1990s – </a:t>
            </a:r>
            <a:r>
              <a:rPr lang="nl-NL" dirty="0" err="1"/>
              <a:t>now</a:t>
            </a:r>
            <a:r>
              <a:rPr lang="nl-NL" dirty="0"/>
              <a:t>: </a:t>
            </a:r>
            <a:r>
              <a:rPr lang="nl-NL" dirty="0" err="1"/>
              <a:t>pattern</a:t>
            </a:r>
            <a:r>
              <a:rPr lang="nl-NL" dirty="0"/>
              <a:t> </a:t>
            </a:r>
            <a:r>
              <a:rPr lang="nl-NL" dirty="0" err="1"/>
              <a:t>recognition</a:t>
            </a:r>
            <a:r>
              <a:rPr lang="nl-NL" dirty="0"/>
              <a:t> (</a:t>
            </a:r>
            <a:r>
              <a:rPr lang="nl-NL" dirty="0" err="1"/>
              <a:t>see</a:t>
            </a:r>
            <a:r>
              <a:rPr lang="nl-NL" dirty="0"/>
              <a:t> next slide)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D010CDC-02E6-DAC1-7386-091964607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history</a:t>
            </a:r>
            <a:r>
              <a:rPr lang="nl-NL" dirty="0"/>
              <a:t> of computers: TL;DR </a:t>
            </a:r>
            <a:r>
              <a:rPr lang="nl-NL" dirty="0" err="1"/>
              <a:t>version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753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30E4083E-E85E-0C0D-538F-1A872D6379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Hamming, 1997: “The next big area [in computing] is, I </a:t>
            </a:r>
            <a:r>
              <a:rPr lang="nl-NL" dirty="0" err="1"/>
              <a:t>believe</a:t>
            </a:r>
            <a:r>
              <a:rPr lang="nl-NL" dirty="0"/>
              <a:t>, </a:t>
            </a:r>
            <a:r>
              <a:rPr lang="nl-NL" dirty="0" err="1"/>
              <a:t>pattern</a:t>
            </a:r>
            <a:r>
              <a:rPr lang="nl-NL" dirty="0"/>
              <a:t> </a:t>
            </a:r>
            <a:r>
              <a:rPr lang="nl-NL" dirty="0" err="1"/>
              <a:t>recognition</a:t>
            </a:r>
            <a:r>
              <a:rPr lang="nl-NL" dirty="0"/>
              <a:t>.”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1990 – 2010: </a:t>
            </a:r>
            <a:r>
              <a:rPr lang="nl-NL" dirty="0" err="1"/>
              <a:t>statistical</a:t>
            </a:r>
            <a:r>
              <a:rPr lang="nl-NL" dirty="0"/>
              <a:t> foundations</a:t>
            </a:r>
          </a:p>
          <a:p>
            <a:pPr marL="728653" lvl="1" indent="-342900"/>
            <a:r>
              <a:rPr lang="nl-NL" dirty="0"/>
              <a:t>“</a:t>
            </a:r>
            <a:r>
              <a:rPr lang="nl-NL" dirty="0" err="1"/>
              <a:t>When</a:t>
            </a:r>
            <a:r>
              <a:rPr lang="nl-NL" dirty="0"/>
              <a:t> we say ’AI’ we </a:t>
            </a:r>
            <a:r>
              <a:rPr lang="nl-NL" dirty="0" err="1"/>
              <a:t>mean</a:t>
            </a:r>
            <a:r>
              <a:rPr lang="nl-NL" dirty="0"/>
              <a:t>: ‘</a:t>
            </a:r>
            <a:r>
              <a:rPr lang="nl-NL" dirty="0" err="1"/>
              <a:t>lookup</a:t>
            </a:r>
            <a:r>
              <a:rPr lang="nl-NL" dirty="0"/>
              <a:t> </a:t>
            </a:r>
            <a:r>
              <a:rPr lang="nl-NL" dirty="0" err="1"/>
              <a:t>table</a:t>
            </a:r>
            <a:r>
              <a:rPr lang="nl-NL" dirty="0"/>
              <a:t>’’.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2012: 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learning</a:t>
            </a:r>
            <a:endParaRPr lang="nl-NL" dirty="0"/>
          </a:p>
          <a:p>
            <a:pPr marL="728653" lvl="1" indent="-342900"/>
            <a:r>
              <a:rPr lang="nl-NL" dirty="0"/>
              <a:t>Computers </a:t>
            </a:r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connections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inputs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2017: </a:t>
            </a:r>
            <a:r>
              <a:rPr lang="nl-NL" dirty="0" err="1"/>
              <a:t>transformers</a:t>
            </a:r>
            <a:endParaRPr lang="nl-NL" dirty="0"/>
          </a:p>
          <a:p>
            <a:pPr marL="728653" lvl="1" indent="-342900"/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, </a:t>
            </a:r>
            <a:r>
              <a:rPr lang="nl-NL" dirty="0" err="1"/>
              <a:t>treating</a:t>
            </a:r>
            <a:r>
              <a:rPr lang="nl-NL" dirty="0"/>
              <a:t> </a:t>
            </a:r>
            <a:r>
              <a:rPr lang="nl-NL" dirty="0" err="1"/>
              <a:t>connections</a:t>
            </a:r>
            <a:r>
              <a:rPr lang="nl-NL" dirty="0"/>
              <a:t> as </a:t>
            </a:r>
            <a:r>
              <a:rPr lang="nl-NL" dirty="0" err="1"/>
              <a:t>vectors</a:t>
            </a:r>
            <a:r>
              <a:rPr lang="nl-NL" dirty="0"/>
              <a:t> (</a:t>
            </a:r>
            <a:r>
              <a:rPr lang="nl-NL" dirty="0" err="1"/>
              <a:t>see</a:t>
            </a:r>
            <a:r>
              <a:rPr lang="nl-NL" dirty="0"/>
              <a:t> next slide)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2023: chatGPT4</a:t>
            </a:r>
          </a:p>
          <a:p>
            <a:pPr marL="728653" lvl="1" indent="-342900"/>
            <a:r>
              <a:rPr lang="nl-NL" dirty="0"/>
              <a:t>Language model </a:t>
            </a:r>
            <a:r>
              <a:rPr lang="nl-NL" dirty="0" err="1"/>
              <a:t>based</a:t>
            </a:r>
            <a:r>
              <a:rPr lang="nl-NL" dirty="0"/>
              <a:t> (</a:t>
            </a:r>
            <a:r>
              <a:rPr lang="nl-NL" dirty="0" err="1"/>
              <a:t>probably</a:t>
            </a:r>
            <a:r>
              <a:rPr lang="nl-NL" dirty="0"/>
              <a:t>) on </a:t>
            </a:r>
            <a:r>
              <a:rPr lang="nl-NL" dirty="0" err="1"/>
              <a:t>transformers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4814A22-6F74-421B-63E7-DE7627AAA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history</a:t>
            </a:r>
            <a:r>
              <a:rPr lang="nl-NL" dirty="0"/>
              <a:t> of </a:t>
            </a:r>
            <a:r>
              <a:rPr lang="nl-NL" dirty="0" err="1"/>
              <a:t>pattern</a:t>
            </a:r>
            <a:r>
              <a:rPr lang="nl-NL" dirty="0"/>
              <a:t> </a:t>
            </a:r>
            <a:r>
              <a:rPr lang="nl-NL" dirty="0" err="1"/>
              <a:t>recognition</a:t>
            </a:r>
            <a:r>
              <a:rPr lang="nl-NL" dirty="0"/>
              <a:t> in computing</a:t>
            </a:r>
          </a:p>
        </p:txBody>
      </p:sp>
    </p:spTree>
    <p:extLst>
      <p:ext uri="{BB962C8B-B14F-4D97-AF65-F5344CB8AC3E}">
        <p14:creationId xmlns:p14="http://schemas.microsoft.com/office/powerpoint/2010/main" val="1783996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AA0F07A7-FD6B-8A57-9521-6C97350E7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64" y="1696019"/>
            <a:ext cx="6651811" cy="3507980"/>
          </a:xfrm>
          <a:prstGeom prst="rect">
            <a:avLst/>
          </a:prstGeom>
        </p:spPr>
      </p:pic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18607CE4-4A27-EB97-F266-A6973AEEA2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1925637"/>
            <a:ext cx="7886700" cy="4026927"/>
          </a:xfrm>
        </p:spPr>
        <p:txBody>
          <a:bodyPr>
            <a:normAutofit lnSpcReduction="10000"/>
          </a:bodyPr>
          <a:lstStyle/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 err="1"/>
              <a:t>So-called</a:t>
            </a:r>
            <a:r>
              <a:rPr lang="nl-NL" dirty="0"/>
              <a:t> “vector databases” store these </a:t>
            </a:r>
            <a:r>
              <a:rPr lang="nl-NL" dirty="0" err="1"/>
              <a:t>connections</a:t>
            </a:r>
            <a:r>
              <a:rPr lang="nl-NL" dirty="0"/>
              <a:t> (</a:t>
            </a:r>
            <a:r>
              <a:rPr lang="nl-NL" dirty="0" err="1"/>
              <a:t>vectors</a:t>
            </a:r>
            <a:r>
              <a:rPr lang="nl-NL" dirty="0"/>
              <a:t>) as sets of </a:t>
            </a:r>
            <a:r>
              <a:rPr lang="nl-NL" dirty="0" err="1"/>
              <a:t>numbers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A92FE6B-221C-A7B2-8567-F8C9E811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Connections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inputs</a:t>
            </a:r>
            <a:r>
              <a:rPr lang="nl-NL" dirty="0"/>
              <a:t> as </a:t>
            </a:r>
            <a:r>
              <a:rPr lang="nl-NL" dirty="0" err="1"/>
              <a:t>vectors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48012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41641528-BCF4-94C5-1386-114ED9A011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Non-</a:t>
            </a:r>
            <a:r>
              <a:rPr lang="nl-NL" dirty="0" err="1"/>
              <a:t>linear</a:t>
            </a:r>
            <a:r>
              <a:rPr lang="nl-NL" dirty="0"/>
              <a:t> </a:t>
            </a:r>
            <a:r>
              <a:rPr lang="nl-NL" dirty="0" err="1"/>
              <a:t>models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learning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NL" dirty="0"/>
              <a:t>Image </a:t>
            </a:r>
            <a:r>
              <a:rPr lang="nl-NL" dirty="0" err="1"/>
              <a:t>recognition</a:t>
            </a:r>
            <a:endParaRPr lang="nl-NL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35763B5-6D70-FA0C-75CC-B2ACA9EF7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Other</a:t>
            </a:r>
            <a:r>
              <a:rPr lang="nl-NL" dirty="0"/>
              <a:t> types of </a:t>
            </a:r>
            <a:r>
              <a:rPr lang="nl-NL" dirty="0" err="1"/>
              <a:t>patterns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98581060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e_Sm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671DDF35-ECA7-4E3D-A33C-C8E03735DADE}" vid="{F5E29221-10C5-49DB-87C4-0557C1D5A8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2C6846675690041B0AEF76721A33550" ma:contentTypeVersion="12" ma:contentTypeDescription="Een nieuw document maken." ma:contentTypeScope="" ma:versionID="7d80b5b27cb88b7e670b1fbb7cd7de23">
  <xsd:schema xmlns:xsd="http://www.w3.org/2001/XMLSchema" xmlns:xs="http://www.w3.org/2001/XMLSchema" xmlns:p="http://schemas.microsoft.com/office/2006/metadata/properties" xmlns:ns2="6b01692f-8f45-4310-abfd-accd438f234f" xmlns:ns3="41d33a03-4c74-4b4d-8466-39dbc86d9cdb" targetNamespace="http://schemas.microsoft.com/office/2006/metadata/properties" ma:root="true" ma:fieldsID="2679454ac823c4dc22358f51a5683c7b" ns2:_="" ns3:_="">
    <xsd:import namespace="6b01692f-8f45-4310-abfd-accd438f234f"/>
    <xsd:import namespace="41d33a03-4c74-4b4d-8466-39dbc86d9c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01692f-8f45-4310-abfd-accd438f23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d33a03-4c74-4b4d-8466-39dbc86d9cd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540D17-DFE7-4DA1-AB7C-9204237EF0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5827D5-5A12-48FB-BA20-1E7CB9BA5BA1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67c6fd78-9e9e-49b0-99f6-392b7eb0c25b"/>
    <ds:schemaRef ds:uri="http://purl.org/dc/terms/"/>
    <ds:schemaRef ds:uri="http://schemas.microsoft.com/office/infopath/2007/PartnerControls"/>
    <ds:schemaRef ds:uri="53aadeef-871c-4d8b-955c-28f1a1590244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5A48691-3E40-4B9C-9CEF-B13064CE8A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01692f-8f45-4310-abfd-accd438f234f"/>
    <ds:schemaRef ds:uri="41d33a03-4c74-4b4d-8466-39dbc86d9cd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4834</TotalTime>
  <Words>1092</Words>
  <Application>Microsoft Macintosh PowerPoint</Application>
  <PresentationFormat>Diavoorstelling (4:3)</PresentationFormat>
  <Paragraphs>162</Paragraphs>
  <Slides>19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4" baseType="lpstr">
      <vt:lpstr>Arial</vt:lpstr>
      <vt:lpstr>Avenir Next Condensed</vt:lpstr>
      <vt:lpstr>Calibri</vt:lpstr>
      <vt:lpstr>Cambria Math</vt:lpstr>
      <vt:lpstr>Presentatie_Smal</vt:lpstr>
      <vt:lpstr>PowerPoint-presentatie</vt:lpstr>
      <vt:lpstr>Contents</vt:lpstr>
      <vt:lpstr>What is intelligence?</vt:lpstr>
      <vt:lpstr>What is AI?</vt:lpstr>
      <vt:lpstr>What is AI? No, but really</vt:lpstr>
      <vt:lpstr>The history of computers: TL;DR version</vt:lpstr>
      <vt:lpstr>The history of pattern recognition in computing</vt:lpstr>
      <vt:lpstr>Connections between inputs as vectors</vt:lpstr>
      <vt:lpstr>Other types of patterns</vt:lpstr>
      <vt:lpstr>Linear models</vt:lpstr>
      <vt:lpstr>Non-linear models</vt:lpstr>
      <vt:lpstr>Deep learning: neural networks (1)</vt:lpstr>
      <vt:lpstr>Deep learning: neural networks (2)</vt:lpstr>
      <vt:lpstr>What makes deep learning “learning”?</vt:lpstr>
      <vt:lpstr>Image recognition (1)</vt:lpstr>
      <vt:lpstr>Image recognition (2)</vt:lpstr>
      <vt:lpstr>Image recognition (3)</vt:lpstr>
      <vt:lpstr>What about language models (ChatGPT, Claude, Etc)?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</dc:creator>
  <cp:lastModifiedBy>Matthijs de Jonge</cp:lastModifiedBy>
  <cp:revision>251</cp:revision>
  <dcterms:created xsi:type="dcterms:W3CDTF">2015-07-08T04:47:01Z</dcterms:created>
  <dcterms:modified xsi:type="dcterms:W3CDTF">2025-03-18T09:42:04Z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0x010100B2C6846675690041B0AEF76721A33550</vt:lpwstr>
  </property>
</Properties>
</file>